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charts/chart1.xml" ContentType="application/vnd.openxmlformats-officedocument.drawingml.chart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4"/>
  </p:sldMasterIdLst>
  <p:notesMasterIdLst>
    <p:notesMasterId r:id="rId31"/>
  </p:notesMasterIdLst>
  <p:handoutMasterIdLst>
    <p:handoutMasterId r:id="rId32"/>
  </p:handoutMasterIdLst>
  <p:sldIdLst>
    <p:sldId id="257" r:id="rId5"/>
    <p:sldId id="297" r:id="rId6"/>
    <p:sldId id="305" r:id="rId7"/>
    <p:sldId id="316" r:id="rId8"/>
    <p:sldId id="318" r:id="rId9"/>
    <p:sldId id="311" r:id="rId10"/>
    <p:sldId id="323" r:id="rId11"/>
    <p:sldId id="281" r:id="rId12"/>
    <p:sldId id="310" r:id="rId13"/>
    <p:sldId id="319" r:id="rId14"/>
    <p:sldId id="308" r:id="rId15"/>
    <p:sldId id="307" r:id="rId16"/>
    <p:sldId id="332" r:id="rId17"/>
    <p:sldId id="327" r:id="rId18"/>
    <p:sldId id="321" r:id="rId19"/>
    <p:sldId id="326" r:id="rId20"/>
    <p:sldId id="328" r:id="rId21"/>
    <p:sldId id="317" r:id="rId22"/>
    <p:sldId id="322" r:id="rId23"/>
    <p:sldId id="324" r:id="rId24"/>
    <p:sldId id="325" r:id="rId25"/>
    <p:sldId id="329" r:id="rId26"/>
    <p:sldId id="331" r:id="rId27"/>
    <p:sldId id="314" r:id="rId28"/>
    <p:sldId id="309" r:id="rId29"/>
    <p:sldId id="330" r:id="rId30"/>
  </p:sldIdLst>
  <p:sldSz cx="12192000" cy="6858000"/>
  <p:notesSz cx="6881813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0099"/>
    <a:srgbClr val="800080"/>
    <a:srgbClr val="008080"/>
  </p:clrMru>
  <p:extLst>
    <p:ext uri="{E76CE94A-603C-4142-B9EB-6D1370010A27}">
      <p14:discardImageEditData xmlns:p14="http://schemas.microsoft.com/office/powerpoint/2010/main" val="1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14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390" y="10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openxmlformats.org/officeDocument/2006/relationships/viewProps" Target="view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handoutMaster" Target="handoutMasters/handoutMaster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Series!$AG$51</c:f>
              <c:strCache>
                <c:ptCount val="1"/>
                <c:pt idx="0">
                  <c:v>PPI-A </c:v>
                </c:pt>
              </c:strCache>
            </c:strRef>
          </c:tx>
          <c:invertIfNegative val="0"/>
          <c:dLbls>
            <c:dLbl>
              <c:idx val="3"/>
              <c:tx>
                <c:rich>
                  <a:bodyPr/>
                  <a:lstStyle/>
                  <a:p>
                    <a:r>
                      <a:rPr lang="en-US" smtClean="0"/>
                      <a:t>5.7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2000" b="1">
                    <a:solidFill>
                      <a:srgbClr val="FF0000"/>
                    </a:solidFill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Series!$AF$58:$AF$61</c:f>
              <c:numCache>
                <c:formatCode>General</c:formatCode>
                <c:ptCount val="4"/>
                <c:pt idx="0">
                  <c:v>2018</c:v>
                </c:pt>
                <c:pt idx="1">
                  <c:v>2019</c:v>
                </c:pt>
                <c:pt idx="2">
                  <c:v>2020</c:v>
                </c:pt>
                <c:pt idx="3">
                  <c:v>2021</c:v>
                </c:pt>
              </c:numCache>
            </c:numRef>
          </c:cat>
          <c:val>
            <c:numRef>
              <c:f>Series!$AG$58:$AG$61</c:f>
              <c:numCache>
                <c:formatCode>0.0</c:formatCode>
                <c:ptCount val="4"/>
                <c:pt idx="0">
                  <c:v>-4.3435061841085769</c:v>
                </c:pt>
                <c:pt idx="1">
                  <c:v>6.8541429773766254</c:v>
                </c:pt>
                <c:pt idx="2">
                  <c:v>-2.5148842670958516</c:v>
                </c:pt>
                <c:pt idx="3">
                  <c:v>5.634598140483746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76917800"/>
        <c:axId val="176915056"/>
      </c:barChart>
      <c:catAx>
        <c:axId val="17691780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low"/>
        <c:txPr>
          <a:bodyPr/>
          <a:lstStyle/>
          <a:p>
            <a:pPr>
              <a:defRPr sz="2000" b="1"/>
            </a:pPr>
            <a:endParaRPr lang="en-US"/>
          </a:p>
        </c:txPr>
        <c:crossAx val="176915056"/>
        <c:crosses val="autoZero"/>
        <c:auto val="1"/>
        <c:lblAlgn val="ctr"/>
        <c:lblOffset val="100"/>
        <c:noMultiLvlLbl val="0"/>
      </c:catAx>
      <c:valAx>
        <c:axId val="176915056"/>
        <c:scaling>
          <c:orientation val="minMax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 sz="2800"/>
                </a:pPr>
                <a:r>
                  <a:rPr lang="en-US" sz="2800"/>
                  <a:t>Percent</a:t>
                </a:r>
              </a:p>
            </c:rich>
          </c:tx>
          <c:overlay val="0"/>
        </c:title>
        <c:numFmt formatCode="0.0" sourceLinked="1"/>
        <c:majorTickMark val="out"/>
        <c:minorTickMark val="none"/>
        <c:tickLblPos val="nextTo"/>
        <c:crossAx val="176917800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2119" cy="466434"/>
          </a:xfrm>
          <a:prstGeom prst="rect">
            <a:avLst/>
          </a:prstGeom>
        </p:spPr>
        <p:txBody>
          <a:bodyPr vert="horz" lIns="92446" tIns="46223" rIns="92446" bIns="46223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98102" y="0"/>
            <a:ext cx="2982119" cy="466434"/>
          </a:xfrm>
          <a:prstGeom prst="rect">
            <a:avLst/>
          </a:prstGeom>
        </p:spPr>
        <p:txBody>
          <a:bodyPr vert="horz" lIns="92446" tIns="46223" rIns="92446" bIns="46223" rtlCol="0"/>
          <a:lstStyle>
            <a:lvl1pPr algn="r">
              <a:defRPr sz="1200"/>
            </a:lvl1pPr>
          </a:lstStyle>
          <a:p>
            <a:fld id="{D243CF9A-700A-46BD-A3DA-4A7F65F72388}" type="datetimeFigureOut">
              <a:rPr lang="en-US" smtClean="0"/>
              <a:t>3/31/2022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2982119" cy="466433"/>
          </a:xfrm>
          <a:prstGeom prst="rect">
            <a:avLst/>
          </a:prstGeom>
        </p:spPr>
        <p:txBody>
          <a:bodyPr vert="horz" lIns="92446" tIns="46223" rIns="92446" bIns="46223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98102" y="8829967"/>
            <a:ext cx="2982119" cy="466433"/>
          </a:xfrm>
          <a:prstGeom prst="rect">
            <a:avLst/>
          </a:prstGeom>
        </p:spPr>
        <p:txBody>
          <a:bodyPr vert="horz" lIns="92446" tIns="46223" rIns="92446" bIns="46223" rtlCol="0" anchor="b"/>
          <a:lstStyle>
            <a:lvl1pPr algn="r">
              <a:defRPr sz="1200"/>
            </a:lvl1pPr>
          </a:lstStyle>
          <a:p>
            <a:fld id="{3D88704C-DBA0-4D86-BFB5-634179F24F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693901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2119" cy="466434"/>
          </a:xfrm>
          <a:prstGeom prst="rect">
            <a:avLst/>
          </a:prstGeom>
        </p:spPr>
        <p:txBody>
          <a:bodyPr vert="horz" lIns="92446" tIns="46223" rIns="92446" bIns="46223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98102" y="0"/>
            <a:ext cx="2982119" cy="466434"/>
          </a:xfrm>
          <a:prstGeom prst="rect">
            <a:avLst/>
          </a:prstGeom>
        </p:spPr>
        <p:txBody>
          <a:bodyPr vert="horz" lIns="92446" tIns="46223" rIns="92446" bIns="46223" rtlCol="0"/>
          <a:lstStyle>
            <a:lvl1pPr algn="r">
              <a:defRPr sz="1200"/>
            </a:lvl1pPr>
          </a:lstStyle>
          <a:p>
            <a:fld id="{9A639BBF-307E-41EA-88EC-58685C391B47}" type="datetimeFigureOut">
              <a:rPr lang="en-US" smtClean="0"/>
              <a:t>3/31/2022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540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446" tIns="46223" rIns="92446" bIns="46223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8182" y="4473892"/>
            <a:ext cx="5505450" cy="3660458"/>
          </a:xfrm>
          <a:prstGeom prst="rect">
            <a:avLst/>
          </a:prstGeom>
        </p:spPr>
        <p:txBody>
          <a:bodyPr vert="horz" lIns="92446" tIns="46223" rIns="92446" bIns="46223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2982119" cy="466433"/>
          </a:xfrm>
          <a:prstGeom prst="rect">
            <a:avLst/>
          </a:prstGeom>
        </p:spPr>
        <p:txBody>
          <a:bodyPr vert="horz" lIns="92446" tIns="46223" rIns="92446" bIns="46223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98102" y="8829967"/>
            <a:ext cx="2982119" cy="466433"/>
          </a:xfrm>
          <a:prstGeom prst="rect">
            <a:avLst/>
          </a:prstGeom>
        </p:spPr>
        <p:txBody>
          <a:bodyPr vert="horz" lIns="92446" tIns="46223" rIns="92446" bIns="46223" rtlCol="0" anchor="b"/>
          <a:lstStyle>
            <a:lvl1pPr algn="r">
              <a:defRPr sz="1200"/>
            </a:lvl1pPr>
          </a:lstStyle>
          <a:p>
            <a:fld id="{802C628A-18B4-4ED9-A141-3C68664A7F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103653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2C628A-18B4-4ED9-A141-3C68664A7F79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549757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2C628A-18B4-4ED9-A141-3C68664A7F79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344295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2C628A-18B4-4ED9-A141-3C68664A7F79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550900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2C628A-18B4-4ED9-A141-3C68664A7F79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017046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2C628A-18B4-4ED9-A141-3C68664A7F79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017046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2C628A-18B4-4ED9-A141-3C68664A7F79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017046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2C628A-18B4-4ED9-A141-3C68664A7F79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017046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2C628A-18B4-4ED9-A141-3C68664A7F79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017046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2C628A-18B4-4ED9-A141-3C68664A7F79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017046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2C628A-18B4-4ED9-A141-3C68664A7F79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0170463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2C628A-18B4-4ED9-A141-3C68664A7F79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017046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2C628A-18B4-4ED9-A141-3C68664A7F79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039088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2C628A-18B4-4ED9-A141-3C68664A7F79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0170463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2C628A-18B4-4ED9-A141-3C68664A7F79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0170463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2C628A-18B4-4ED9-A141-3C68664A7F79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0839664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2C628A-18B4-4ED9-A141-3C68664A7F79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0839664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2C628A-18B4-4ED9-A141-3C68664A7F79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311821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2C628A-18B4-4ED9-A141-3C68664A7F79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344295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2C628A-18B4-4ED9-A141-3C68664A7F79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311821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2C628A-18B4-4ED9-A141-3C68664A7F79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344295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2C628A-18B4-4ED9-A141-3C68664A7F79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344295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2C628A-18B4-4ED9-A141-3C68664A7F79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344295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2C628A-18B4-4ED9-A141-3C68664A7F79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311821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2C628A-18B4-4ED9-A141-3C68664A7F79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344295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0AF77D-6015-48F5-BF72-018BAB669FF8}" type="datetime1">
              <a:rPr lang="en-US" smtClean="0"/>
              <a:t>3/31/2022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Annual Agricultural Survey 2017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BB5668-DE5D-4B86-BE52-228AC89EB0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19907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E61005-2CD4-497A-B1E0-1C51D4F49918}" type="datetime1">
              <a:rPr lang="en-US" smtClean="0"/>
              <a:t>3/31/2022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Annual Agricultural Survey 2017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BB5668-DE5D-4B86-BE52-228AC89EB0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96155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FA0940-88B2-43B9-9FEF-D17FE7DF6EDA}" type="datetime1">
              <a:rPr lang="en-US" smtClean="0"/>
              <a:t>3/31/2022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Annual Agricultural Survey 2017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BB5668-DE5D-4B86-BE52-228AC89EB0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945579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3"/>
          </p:nvPr>
        </p:nvSpPr>
        <p:spPr>
          <a:xfrm>
            <a:off x="838200" y="1828800"/>
            <a:ext cx="10515600" cy="43307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8200" y="421348"/>
            <a:ext cx="1658256" cy="1353429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128398" y="365125"/>
            <a:ext cx="1225402" cy="1316850"/>
          </a:xfrm>
          <a:prstGeom prst="rect">
            <a:avLst/>
          </a:prstGeom>
        </p:spPr>
      </p:pic>
      <p:cxnSp>
        <p:nvCxnSpPr>
          <p:cNvPr id="10" name="Straight Connector 9"/>
          <p:cNvCxnSpPr/>
          <p:nvPr userDrawn="1"/>
        </p:nvCxnSpPr>
        <p:spPr>
          <a:xfrm>
            <a:off x="838200" y="1850928"/>
            <a:ext cx="10515600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Footer Placeholder 15"/>
          <p:cNvSpPr>
            <a:spLocks noGrp="1"/>
          </p:cNvSpPr>
          <p:nvPr>
            <p:ph type="ftr" sz="quarter" idx="4294967295"/>
          </p:nvPr>
        </p:nvSpPr>
        <p:spPr>
          <a:xfrm>
            <a:off x="350981" y="6356350"/>
            <a:ext cx="11102109" cy="365125"/>
          </a:xfrm>
          <a:blipFill>
            <a:blip r:embed="rId4">
              <a:alphaModFix amt="53000"/>
            </a:blip>
            <a:stretch>
              <a:fillRect/>
            </a:stretch>
          </a:blipFill>
        </p:spPr>
        <p:txBody>
          <a:bodyPr/>
          <a:lstStyle>
            <a:lvl1pPr>
              <a:defRPr sz="2400">
                <a:latin typeface="Arial Narrow" panose="020B0606020202030204" pitchFamily="34" charset="0"/>
              </a:defRPr>
            </a:lvl1pPr>
          </a:lstStyle>
          <a:p>
            <a:r>
              <a:rPr lang="en-US" b="1" dirty="0">
                <a:solidFill>
                  <a:srgbClr val="0070C0"/>
                </a:solidFill>
                <a:ea typeface="+mj-ea"/>
                <a:cs typeface="+mj-cs"/>
              </a:rPr>
              <a:t>Annual Agricultural Survey 2017</a:t>
            </a:r>
          </a:p>
        </p:txBody>
      </p:sp>
    </p:spTree>
    <p:extLst>
      <p:ext uri="{BB962C8B-B14F-4D97-AF65-F5344CB8AC3E}">
        <p14:creationId xmlns:p14="http://schemas.microsoft.com/office/powerpoint/2010/main" val="15413095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4F5109-DD37-442D-8DE4-F686D03E5BDC}" type="datetime1">
              <a:rPr lang="en-US" smtClean="0"/>
              <a:t>3/31/2022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Annual Agricultural Survey 2017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BB5668-DE5D-4B86-BE52-228AC89EB0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39893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724BD5-1512-423B-8EB1-CEAB76EE4F94}" type="datetime1">
              <a:rPr lang="en-US" smtClean="0"/>
              <a:t>3/31/2022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Annual Agricultural Survey 2017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BB5668-DE5D-4B86-BE52-228AC89EB0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16414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>
                <a:solidFill>
                  <a:srgbClr val="002060"/>
                </a:solidFill>
                <a:latin typeface="Arial Narrow" panose="020B0606020202030204" pitchFamily="34" charset="0"/>
              </a:defRPr>
            </a:lvl1pPr>
          </a:lstStyle>
          <a:p>
            <a:r>
              <a:rPr lang="en-US" dirty="0"/>
              <a:t>                               Title Text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8200" y="421348"/>
            <a:ext cx="1658256" cy="1353429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128398" y="365125"/>
            <a:ext cx="1225402" cy="1316850"/>
          </a:xfrm>
          <a:prstGeom prst="rect">
            <a:avLst/>
          </a:prstGeom>
        </p:spPr>
      </p:pic>
      <p:sp>
        <p:nvSpPr>
          <p:cNvPr id="10" name="Footer Placeholder 15"/>
          <p:cNvSpPr>
            <a:spLocks noGrp="1"/>
          </p:cNvSpPr>
          <p:nvPr>
            <p:ph type="ftr" sz="quarter" idx="4294967295"/>
          </p:nvPr>
        </p:nvSpPr>
        <p:spPr>
          <a:xfrm>
            <a:off x="350981" y="6356350"/>
            <a:ext cx="11102109" cy="365125"/>
          </a:xfrm>
          <a:blipFill>
            <a:blip r:embed="rId4">
              <a:alphaModFix amt="53000"/>
            </a:blip>
            <a:stretch>
              <a:fillRect/>
            </a:stretch>
          </a:blipFill>
        </p:spPr>
        <p:txBody>
          <a:bodyPr/>
          <a:lstStyle>
            <a:lvl1pPr>
              <a:defRPr sz="2400">
                <a:latin typeface="Arial Narrow" panose="020B0606020202030204" pitchFamily="34" charset="0"/>
              </a:defRPr>
            </a:lvl1pPr>
          </a:lstStyle>
          <a:p>
            <a:r>
              <a:rPr lang="en-US" b="1" dirty="0">
                <a:solidFill>
                  <a:srgbClr val="0070C0"/>
                </a:solidFill>
                <a:ea typeface="+mj-ea"/>
                <a:cs typeface="+mj-cs"/>
              </a:rPr>
              <a:t>Annual Agricultural Survey 2017</a:t>
            </a:r>
          </a:p>
        </p:txBody>
      </p:sp>
      <p:cxnSp>
        <p:nvCxnSpPr>
          <p:cNvPr id="14" name="Straight Connector 13"/>
          <p:cNvCxnSpPr/>
          <p:nvPr userDrawn="1"/>
        </p:nvCxnSpPr>
        <p:spPr>
          <a:xfrm>
            <a:off x="838200" y="1723928"/>
            <a:ext cx="10515600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205852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66530E-3D9B-42F7-B819-084953FA4373}" type="datetime1">
              <a:rPr lang="en-US" smtClean="0"/>
              <a:t>3/31/2022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Annual Agricultural Survey 2017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BB5668-DE5D-4B86-BE52-228AC89EB0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67764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CBECEE-0307-475A-8DA7-555E0ED992C8}" type="datetime1">
              <a:rPr lang="en-US" smtClean="0"/>
              <a:t>3/31/2022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Annual Agricultural Survey 2017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BB5668-DE5D-4B86-BE52-228AC89EB0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83554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B4CDF3-17F2-4B80-83C8-FF1107D711AC}" type="datetime1">
              <a:rPr lang="en-US" smtClean="0"/>
              <a:t>3/31/2022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Annual Agricultural Survey 2017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BB5668-DE5D-4B86-BE52-228AC89EB0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14839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CEF139-4B69-4077-9A0B-9908BC9DF29A}" type="datetime1">
              <a:rPr lang="en-US" smtClean="0"/>
              <a:t>3/31/2022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Annual Agricultural Survey 2017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BB5668-DE5D-4B86-BE52-228AC89EB0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60698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1D3E6-CA4F-4E7D-9003-CF5562F3562A}" type="datetime1">
              <a:rPr lang="en-US" smtClean="0"/>
              <a:t>3/31/2022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Annual Agricultural Survey 2017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BB5668-DE5D-4B86-BE52-228AC89EB0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25894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D71EEBF-0D2B-4D17-9569-254067046918}" type="datetime1">
              <a:rPr lang="en-US" smtClean="0"/>
              <a:t>3/31/2022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Annual Agricultural Survey 2017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5BB5668-DE5D-4B86-BE52-228AC89EB0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94428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emf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emf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emf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png"/><Relationship Id="rId3" Type="http://schemas.openxmlformats.org/officeDocument/2006/relationships/image" Target="../media/image30.png"/><Relationship Id="rId7" Type="http://schemas.openxmlformats.org/officeDocument/2006/relationships/image" Target="../media/image34.png"/><Relationship Id="rId12" Type="http://schemas.openxmlformats.org/officeDocument/2006/relationships/image" Target="../media/image39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33.png"/><Relationship Id="rId11" Type="http://schemas.openxmlformats.org/officeDocument/2006/relationships/image" Target="../media/image38.png"/><Relationship Id="rId5" Type="http://schemas.openxmlformats.org/officeDocument/2006/relationships/image" Target="../media/image32.png"/><Relationship Id="rId10" Type="http://schemas.openxmlformats.org/officeDocument/2006/relationships/image" Target="../media/image37.png"/><Relationship Id="rId4" Type="http://schemas.openxmlformats.org/officeDocument/2006/relationships/image" Target="../media/image31.png"/><Relationship Id="rId9" Type="http://schemas.openxmlformats.org/officeDocument/2006/relationships/image" Target="../media/image36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9.png"/><Relationship Id="rId7" Type="http://schemas.openxmlformats.org/officeDocument/2006/relationships/image" Target="../media/image1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5472" y="2025752"/>
            <a:ext cx="10515600" cy="2453380"/>
          </a:xfrm>
        </p:spPr>
        <p:txBody>
          <a:bodyPr>
            <a:normAutofit fontScale="90000"/>
          </a:bodyPr>
          <a:lstStyle/>
          <a:p>
            <a:pPr algn="ctr"/>
            <a:r>
              <a:rPr lang="en-US" sz="4800" dirty="0">
                <a:solidFill>
                  <a:srgbClr val="0070C0"/>
                </a:solidFill>
                <a:latin typeface="Arial Narrow" panose="020B0606020202030204" pitchFamily="34" charset="0"/>
              </a:rPr>
              <a:t/>
            </a:r>
            <a:br>
              <a:rPr lang="en-US" sz="4800" dirty="0">
                <a:solidFill>
                  <a:srgbClr val="0070C0"/>
                </a:solidFill>
                <a:latin typeface="Arial Narrow" panose="020B0606020202030204" pitchFamily="34" charset="0"/>
              </a:rPr>
            </a:br>
            <a:r>
              <a:rPr lang="en-US" sz="4800" dirty="0">
                <a:solidFill>
                  <a:srgbClr val="0070C0"/>
                </a:solidFill>
                <a:latin typeface="Arial Narrow" panose="020B0606020202030204" pitchFamily="34" charset="0"/>
              </a:rPr>
              <a:t>		 </a:t>
            </a:r>
            <a:br>
              <a:rPr lang="en-US" sz="4800" dirty="0">
                <a:solidFill>
                  <a:srgbClr val="0070C0"/>
                </a:solidFill>
                <a:latin typeface="Arial Narrow" panose="020B0606020202030204" pitchFamily="34" charset="0"/>
              </a:rPr>
            </a:br>
            <a:r>
              <a:rPr lang="en-US" sz="4800" dirty="0">
                <a:solidFill>
                  <a:srgbClr val="0070C0"/>
                </a:solidFill>
                <a:latin typeface="Arial Narrow" panose="020B0606020202030204" pitchFamily="34" charset="0"/>
              </a:rPr>
              <a:t>		</a:t>
            </a:r>
            <a:br>
              <a:rPr lang="en-US" sz="4800" dirty="0">
                <a:solidFill>
                  <a:srgbClr val="0070C0"/>
                </a:solidFill>
                <a:latin typeface="Arial Narrow" panose="020B0606020202030204" pitchFamily="34" charset="0"/>
              </a:rPr>
            </a:br>
            <a:r>
              <a:rPr lang="en-US" sz="4800" dirty="0">
                <a:solidFill>
                  <a:srgbClr val="0070C0"/>
                </a:solidFill>
                <a:latin typeface="Arial Narrow" panose="020B0606020202030204" pitchFamily="34" charset="0"/>
              </a:rPr>
              <a:t>			</a:t>
            </a:r>
            <a:r>
              <a:rPr lang="en-US" sz="4800" dirty="0" smtClean="0">
                <a:solidFill>
                  <a:srgbClr val="0070C0"/>
                </a:solidFill>
                <a:latin typeface="Arial Narrow" panose="020B0606020202030204" pitchFamily="34" charset="0"/>
              </a:rPr>
              <a:t/>
            </a:r>
            <a:br>
              <a:rPr lang="en-US" sz="4800" dirty="0" smtClean="0">
                <a:solidFill>
                  <a:srgbClr val="0070C0"/>
                </a:solidFill>
                <a:latin typeface="Arial Narrow" panose="020B0606020202030204" pitchFamily="34" charset="0"/>
              </a:rPr>
            </a:br>
            <a:r>
              <a:rPr lang="en-US" sz="4800" dirty="0">
                <a:solidFill>
                  <a:srgbClr val="0070C0"/>
                </a:solidFill>
                <a:latin typeface="Arial Narrow" panose="020B0606020202030204" pitchFamily="34" charset="0"/>
              </a:rPr>
              <a:t/>
            </a:r>
            <a:br>
              <a:rPr lang="en-US" sz="4800" dirty="0">
                <a:solidFill>
                  <a:srgbClr val="0070C0"/>
                </a:solidFill>
                <a:latin typeface="Arial Narrow" panose="020B0606020202030204" pitchFamily="34" charset="0"/>
              </a:rPr>
            </a:br>
            <a:r>
              <a:rPr lang="en-US" sz="4800" dirty="0" smtClean="0">
                <a:solidFill>
                  <a:srgbClr val="0070C0"/>
                </a:solidFill>
                <a:latin typeface="Arial Narrow" panose="020B0606020202030204" pitchFamily="34" charset="0"/>
              </a:rPr>
              <a:t/>
            </a:r>
            <a:br>
              <a:rPr lang="en-US" sz="4800" dirty="0" smtClean="0">
                <a:solidFill>
                  <a:srgbClr val="0070C0"/>
                </a:solidFill>
                <a:latin typeface="Arial Narrow" panose="020B0606020202030204" pitchFamily="34" charset="0"/>
              </a:rPr>
            </a:br>
            <a:r>
              <a:rPr lang="en-US" sz="4400" dirty="0">
                <a:solidFill>
                  <a:srgbClr val="0070C0"/>
                </a:solidFill>
                <a:latin typeface="Arial Narrow" panose="020B0606020202030204" pitchFamily="34" charset="0"/>
              </a:rPr>
              <a:t/>
            </a:r>
            <a:br>
              <a:rPr lang="en-US" sz="4400" dirty="0">
                <a:solidFill>
                  <a:srgbClr val="0070C0"/>
                </a:solidFill>
                <a:latin typeface="Arial Narrow" panose="020B0606020202030204" pitchFamily="34" charset="0"/>
              </a:rPr>
            </a:br>
            <a:r>
              <a:rPr lang="en-US" sz="4400" b="1" dirty="0">
                <a:latin typeface="Arial Narrow" panose="020B0606020202030204" pitchFamily="34" charset="0"/>
              </a:rPr>
              <a:t>Uganda Bureau of Statistics</a:t>
            </a:r>
            <a:r>
              <a:rPr lang="en-US" sz="5300" dirty="0">
                <a:solidFill>
                  <a:srgbClr val="0070C0"/>
                </a:solidFill>
                <a:latin typeface="Arial Narrow" panose="020B0606020202030204" pitchFamily="34" charset="0"/>
              </a:rPr>
              <a:t/>
            </a:r>
            <a:br>
              <a:rPr lang="en-US" sz="5300" dirty="0">
                <a:solidFill>
                  <a:srgbClr val="0070C0"/>
                </a:solidFill>
                <a:latin typeface="Arial Narrow" panose="020B0606020202030204" pitchFamily="34" charset="0"/>
              </a:rPr>
            </a:br>
            <a:r>
              <a:rPr lang="en-US" sz="4800" dirty="0" smtClean="0">
                <a:solidFill>
                  <a:srgbClr val="0070C0"/>
                </a:solidFill>
                <a:latin typeface="Arial Narrow" panose="020B0606020202030204" pitchFamily="34" charset="0"/>
              </a:rPr>
              <a:t/>
            </a:r>
            <a:br>
              <a:rPr lang="en-US" sz="4800" dirty="0" smtClean="0">
                <a:solidFill>
                  <a:srgbClr val="0070C0"/>
                </a:solidFill>
                <a:latin typeface="Arial Narrow" panose="020B0606020202030204" pitchFamily="34" charset="0"/>
              </a:rPr>
            </a:br>
            <a:r>
              <a:rPr lang="en-US" sz="4800" dirty="0" smtClean="0">
                <a:solidFill>
                  <a:srgbClr val="0070C0"/>
                </a:solidFill>
                <a:latin typeface="Arial Narrow" panose="020B0606020202030204" pitchFamily="34" charset="0"/>
              </a:rPr>
              <a:t/>
            </a:r>
            <a:br>
              <a:rPr lang="en-US" sz="4800" dirty="0" smtClean="0">
                <a:solidFill>
                  <a:srgbClr val="0070C0"/>
                </a:solidFill>
                <a:latin typeface="Arial Narrow" panose="020B0606020202030204" pitchFamily="34" charset="0"/>
              </a:rPr>
            </a:br>
            <a:r>
              <a:rPr lang="en-US" sz="5300" b="1" dirty="0" smtClean="0">
                <a:solidFill>
                  <a:srgbClr val="002060"/>
                </a:solidFill>
                <a:latin typeface="Arial Narrow" panose="020B0606020202030204" pitchFamily="34" charset="0"/>
              </a:rPr>
              <a:t>Producer Price Index-Agriculture</a:t>
            </a:r>
            <a:r>
              <a:rPr lang="en-US" sz="5300" b="1" dirty="0">
                <a:solidFill>
                  <a:srgbClr val="002060"/>
                </a:solidFill>
                <a:latin typeface="Arial Narrow" panose="020B0606020202030204" pitchFamily="34" charset="0"/>
              </a:rPr>
              <a:t/>
            </a:r>
            <a:br>
              <a:rPr lang="en-US" sz="5300" b="1" dirty="0">
                <a:solidFill>
                  <a:srgbClr val="002060"/>
                </a:solidFill>
                <a:latin typeface="Arial Narrow" panose="020B0606020202030204" pitchFamily="34" charset="0"/>
              </a:rPr>
            </a:br>
            <a:r>
              <a:rPr lang="en-US" sz="5300" b="1" dirty="0" smtClean="0">
                <a:solidFill>
                  <a:srgbClr val="002060"/>
                </a:solidFill>
                <a:latin typeface="Arial Narrow" panose="020B0606020202030204" pitchFamily="34" charset="0"/>
              </a:rPr>
              <a:t>October – December 2021</a:t>
            </a:r>
            <a:r>
              <a:rPr lang="en-US" sz="4000" b="1" dirty="0" smtClean="0">
                <a:solidFill>
                  <a:srgbClr val="002060"/>
                </a:solidFill>
                <a:latin typeface="Arial Narrow" panose="020B0606020202030204" pitchFamily="34" charset="0"/>
              </a:rPr>
              <a:t> </a:t>
            </a:r>
            <a:br>
              <a:rPr lang="en-US" sz="4000" b="1" dirty="0" smtClean="0">
                <a:solidFill>
                  <a:srgbClr val="002060"/>
                </a:solidFill>
                <a:latin typeface="Arial Narrow" panose="020B0606020202030204" pitchFamily="34" charset="0"/>
              </a:rPr>
            </a:br>
            <a:r>
              <a:rPr lang="en-US" sz="2700" b="1" dirty="0" smtClean="0">
                <a:solidFill>
                  <a:srgbClr val="FF0000"/>
                </a:solidFill>
                <a:latin typeface="Arial Narrow" panose="020B0606020202030204" pitchFamily="34" charset="0"/>
              </a:rPr>
              <a:t>Press Release</a:t>
            </a:r>
            <a:br>
              <a:rPr lang="en-US" sz="2700" b="1" dirty="0" smtClean="0">
                <a:solidFill>
                  <a:srgbClr val="FF0000"/>
                </a:solidFill>
                <a:latin typeface="Arial Narrow" panose="020B0606020202030204" pitchFamily="34" charset="0"/>
              </a:rPr>
            </a:br>
            <a:r>
              <a:rPr lang="en-US" sz="2700" b="1" dirty="0" smtClean="0">
                <a:solidFill>
                  <a:srgbClr val="FF0000"/>
                </a:solidFill>
                <a:latin typeface="Arial Narrow" panose="020B0606020202030204" pitchFamily="34" charset="0"/>
              </a:rPr>
              <a:t>March 2022</a:t>
            </a:r>
            <a:endParaRPr lang="en-US" sz="5300" dirty="0">
              <a:solidFill>
                <a:srgbClr val="FF0000"/>
              </a:solidFill>
              <a:latin typeface="Arial Narrow" panose="020B0606020202030204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body" idx="1"/>
          </p:nvPr>
        </p:nvSpPr>
        <p:spPr>
          <a:xfrm>
            <a:off x="450376" y="5418161"/>
            <a:ext cx="10850892" cy="1013235"/>
          </a:xfrm>
        </p:spPr>
        <p:txBody>
          <a:bodyPr>
            <a:noAutofit/>
          </a:bodyPr>
          <a:lstStyle/>
          <a:p>
            <a:r>
              <a:rPr lang="en-US" sz="1400" b="1" dirty="0" smtClean="0">
                <a:solidFill>
                  <a:schemeClr val="tx1"/>
                </a:solidFill>
                <a:latin typeface="Arial Narrow" panose="020B0606020202030204" pitchFamily="34" charset="0"/>
                <a:ea typeface="+mj-ea"/>
                <a:cs typeface="+mj-cs"/>
              </a:rPr>
              <a:t>Ronald Ssombwe</a:t>
            </a:r>
            <a:endParaRPr lang="en-US" sz="1400" b="1" dirty="0">
              <a:solidFill>
                <a:schemeClr val="tx1"/>
              </a:solidFill>
              <a:latin typeface="Arial Narrow" panose="020B0606020202030204" pitchFamily="34" charset="0"/>
              <a:ea typeface="+mj-ea"/>
              <a:cs typeface="+mj-cs"/>
            </a:endParaRPr>
          </a:p>
          <a:p>
            <a:r>
              <a:rPr lang="en-US" sz="1400" b="1" dirty="0" smtClean="0">
                <a:solidFill>
                  <a:schemeClr val="tx1"/>
                </a:solidFill>
                <a:latin typeface="Arial Narrow" panose="020B0606020202030204" pitchFamily="34" charset="0"/>
                <a:ea typeface="+mj-ea"/>
                <a:cs typeface="+mj-cs"/>
              </a:rPr>
              <a:t>Tel: 0775-226754 : Email-ronaldssombwe@ymail.com</a:t>
            </a:r>
          </a:p>
          <a:p>
            <a:r>
              <a:rPr lang="en-US" sz="1400" b="1" dirty="0" smtClean="0">
                <a:solidFill>
                  <a:schemeClr val="tx1"/>
                </a:solidFill>
                <a:latin typeface="Arial Narrow" panose="020B0606020202030204" pitchFamily="34" charset="0"/>
                <a:ea typeface="+mj-ea"/>
                <a:cs typeface="+mj-cs"/>
              </a:rPr>
              <a:t>Principal Statistician</a:t>
            </a:r>
            <a:endParaRPr lang="en-US" sz="1400" b="1" dirty="0">
              <a:solidFill>
                <a:schemeClr val="tx1"/>
              </a:solidFill>
              <a:latin typeface="Arial Narrow" panose="020B0606020202030204" pitchFamily="34" charset="0"/>
              <a:ea typeface="+mj-ea"/>
              <a:cs typeface="+mj-cs"/>
            </a:endParaRPr>
          </a:p>
          <a:p>
            <a:r>
              <a:rPr lang="en-US" sz="1400" b="1" dirty="0" smtClean="0">
                <a:solidFill>
                  <a:schemeClr val="tx1"/>
                </a:solidFill>
                <a:latin typeface="Arial Narrow" panose="020B0606020202030204" pitchFamily="34" charset="0"/>
                <a:ea typeface="+mj-ea"/>
                <a:cs typeface="+mj-cs"/>
              </a:rPr>
              <a:t>Agriculture and Environment </a:t>
            </a:r>
            <a:r>
              <a:rPr lang="en-US" sz="1400" b="1" dirty="0">
                <a:solidFill>
                  <a:schemeClr val="tx1"/>
                </a:solidFill>
                <a:latin typeface="Arial Narrow" panose="020B0606020202030204" pitchFamily="34" charset="0"/>
                <a:ea typeface="+mj-ea"/>
                <a:cs typeface="+mj-cs"/>
              </a:rPr>
              <a:t>Statistics</a:t>
            </a:r>
          </a:p>
        </p:txBody>
      </p:sp>
      <p:pic>
        <p:nvPicPr>
          <p:cNvPr id="1026" name="Picture 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3304" t="-1257" r="-3304" b="-1257"/>
          <a:stretch>
            <a:fillRect/>
          </a:stretch>
        </p:blipFill>
        <p:spPr bwMode="auto">
          <a:xfrm>
            <a:off x="775472" y="618836"/>
            <a:ext cx="1657350" cy="13541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 descr="Image result for uganda coat of arms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55357" y="585126"/>
            <a:ext cx="1229880" cy="13184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5" name="Straight Connector 4"/>
          <p:cNvCxnSpPr/>
          <p:nvPr/>
        </p:nvCxnSpPr>
        <p:spPr>
          <a:xfrm>
            <a:off x="991673" y="2025752"/>
            <a:ext cx="0" cy="3486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816264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sz="4000" b="1" dirty="0">
                <a:solidFill>
                  <a:srgbClr val="0070C0"/>
                </a:solidFill>
              </a:rPr>
              <a:t/>
            </a:r>
            <a:br>
              <a:rPr lang="en-US" sz="4000" b="1" dirty="0">
                <a:solidFill>
                  <a:srgbClr val="0070C0"/>
                </a:solidFill>
              </a:rPr>
            </a:br>
            <a:r>
              <a:rPr lang="en-US" sz="4000" b="1" dirty="0" smtClean="0">
                <a:solidFill>
                  <a:schemeClr val="tx1"/>
                </a:solidFill>
              </a:rPr>
              <a:t>Data sources Location</a:t>
            </a:r>
            <a:r>
              <a:rPr lang="en-US" sz="4900" b="1" dirty="0">
                <a:solidFill>
                  <a:srgbClr val="0070C0"/>
                </a:solidFill>
                <a:latin typeface="Bell MT" panose="02020503060305020303" pitchFamily="18" charset="0"/>
              </a:rPr>
              <a:t/>
            </a:r>
            <a:br>
              <a:rPr lang="en-US" sz="4900" b="1" dirty="0">
                <a:solidFill>
                  <a:srgbClr val="0070C0"/>
                </a:solidFill>
                <a:latin typeface="Bell MT" panose="02020503060305020303" pitchFamily="18" charset="0"/>
              </a:rPr>
            </a:br>
            <a:endParaRPr lang="en-GB" sz="4900" dirty="0"/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92810758"/>
              </p:ext>
            </p:extLst>
          </p:nvPr>
        </p:nvGraphicFramePr>
        <p:xfrm>
          <a:off x="2197291" y="1782389"/>
          <a:ext cx="7929348" cy="4727592"/>
        </p:xfrm>
        <a:graphic>
          <a:graphicData uri="http://schemas.openxmlformats.org/drawingml/2006/table">
            <a:tbl>
              <a:tblPr/>
              <a:tblGrid>
                <a:gridCol w="2279175"/>
                <a:gridCol w="1831118"/>
                <a:gridCol w="1918464"/>
                <a:gridCol w="1900591"/>
              </a:tblGrid>
              <a:tr h="590949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800" b="1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Central</a:t>
                      </a:r>
                      <a:endParaRPr lang="en-US" sz="18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376" marR="5337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800" b="1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Eastern</a:t>
                      </a:r>
                      <a:endParaRPr lang="en-US" sz="18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376" marR="5337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800" b="1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Northern</a:t>
                      </a:r>
                      <a:endParaRPr lang="en-US" sz="18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376" marR="5337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800" b="1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Western</a:t>
                      </a:r>
                      <a:endParaRPr lang="en-US" sz="18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376" marR="5337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90949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8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Masaka</a:t>
                      </a:r>
                    </a:p>
                  </a:txBody>
                  <a:tcPr marL="53376" marR="5337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800">
                          <a:effectLst/>
                          <a:latin typeface="Calibri"/>
                          <a:ea typeface="Calibri"/>
                          <a:cs typeface="Times New Roman"/>
                        </a:rPr>
                        <a:t>Soroti</a:t>
                      </a:r>
                    </a:p>
                  </a:txBody>
                  <a:tcPr marL="53376" marR="5337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8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Lira</a:t>
                      </a:r>
                    </a:p>
                  </a:txBody>
                  <a:tcPr marL="53376" marR="5337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800" dirty="0" err="1">
                          <a:effectLst/>
                          <a:latin typeface="Calibri"/>
                          <a:ea typeface="Calibri"/>
                          <a:cs typeface="Times New Roman"/>
                        </a:rPr>
                        <a:t>Rukungiri</a:t>
                      </a:r>
                      <a:endParaRPr lang="en-US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376" marR="5337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90949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8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Rakai</a:t>
                      </a:r>
                    </a:p>
                  </a:txBody>
                  <a:tcPr marL="53376" marR="5337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800">
                          <a:effectLst/>
                          <a:latin typeface="Calibri"/>
                          <a:ea typeface="Calibri"/>
                          <a:cs typeface="Times New Roman"/>
                        </a:rPr>
                        <a:t>Bukedea</a:t>
                      </a:r>
                    </a:p>
                  </a:txBody>
                  <a:tcPr marL="53376" marR="5337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800" dirty="0" err="1">
                          <a:effectLst/>
                          <a:latin typeface="Calibri"/>
                          <a:ea typeface="Calibri"/>
                          <a:cs typeface="Times New Roman"/>
                        </a:rPr>
                        <a:t>Alebtong</a:t>
                      </a:r>
                      <a:endParaRPr lang="en-US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376" marR="5337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800" dirty="0" err="1">
                          <a:effectLst/>
                          <a:latin typeface="Calibri"/>
                          <a:ea typeface="Calibri"/>
                          <a:cs typeface="Times New Roman"/>
                        </a:rPr>
                        <a:t>Isingiro</a:t>
                      </a:r>
                      <a:endParaRPr lang="en-US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376" marR="5337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90949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800" dirty="0" err="1">
                          <a:effectLst/>
                          <a:latin typeface="Calibri"/>
                          <a:ea typeface="Calibri"/>
                          <a:cs typeface="Times New Roman"/>
                        </a:rPr>
                        <a:t>Lyantonde</a:t>
                      </a:r>
                      <a:endParaRPr lang="en-US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376" marR="5337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800">
                          <a:effectLst/>
                          <a:latin typeface="Calibri"/>
                          <a:ea typeface="Calibri"/>
                          <a:cs typeface="Times New Roman"/>
                        </a:rPr>
                        <a:t>Palissa</a:t>
                      </a:r>
                    </a:p>
                  </a:txBody>
                  <a:tcPr marL="53376" marR="5337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800" dirty="0" err="1">
                          <a:effectLst/>
                          <a:latin typeface="Calibri"/>
                          <a:ea typeface="Calibri"/>
                          <a:cs typeface="Times New Roman"/>
                        </a:rPr>
                        <a:t>Apac</a:t>
                      </a:r>
                      <a:endParaRPr lang="en-US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376" marR="5337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800" dirty="0" err="1">
                          <a:effectLst/>
                          <a:latin typeface="Calibri"/>
                          <a:ea typeface="Calibri"/>
                          <a:cs typeface="Times New Roman"/>
                        </a:rPr>
                        <a:t>Sheema</a:t>
                      </a:r>
                      <a:endParaRPr lang="en-US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376" marR="5337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90949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800" dirty="0" err="1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Lwengo</a:t>
                      </a:r>
                      <a:endParaRPr lang="en-US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376" marR="5337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800">
                          <a:effectLst/>
                          <a:latin typeface="Calibri"/>
                          <a:ea typeface="Calibri"/>
                          <a:cs typeface="Times New Roman"/>
                        </a:rPr>
                        <a:t>Tororo</a:t>
                      </a:r>
                    </a:p>
                  </a:txBody>
                  <a:tcPr marL="53376" marR="5337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800" dirty="0" err="1">
                          <a:effectLst/>
                          <a:latin typeface="Calibri"/>
                          <a:ea typeface="Calibri"/>
                          <a:cs typeface="Times New Roman"/>
                        </a:rPr>
                        <a:t>Dokolo</a:t>
                      </a:r>
                      <a:endParaRPr lang="en-US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376" marR="5337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800" dirty="0" err="1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Kabale</a:t>
                      </a:r>
                      <a:r>
                        <a:rPr lang="en-US" sz="18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/</a:t>
                      </a:r>
                      <a:r>
                        <a:rPr lang="en-US" sz="1800" dirty="0" err="1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Rubanda</a:t>
                      </a:r>
                      <a:endParaRPr lang="en-US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376" marR="5337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90949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800" dirty="0" err="1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Nakaseke</a:t>
                      </a:r>
                      <a:endParaRPr lang="en-US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376" marR="5337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800">
                          <a:effectLst/>
                          <a:latin typeface="Calibri"/>
                          <a:ea typeface="Calibri"/>
                          <a:cs typeface="Times New Roman"/>
                        </a:rPr>
                        <a:t>Iganga</a:t>
                      </a:r>
                    </a:p>
                  </a:txBody>
                  <a:tcPr marL="53376" marR="5337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800" dirty="0" err="1">
                          <a:effectLst/>
                          <a:latin typeface="Calibri"/>
                          <a:ea typeface="Calibri"/>
                          <a:cs typeface="Times New Roman"/>
                        </a:rPr>
                        <a:t>Agago</a:t>
                      </a:r>
                      <a:endParaRPr lang="en-US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376" marR="5337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800" dirty="0" err="1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Kiruhura</a:t>
                      </a:r>
                      <a:r>
                        <a:rPr lang="en-US" sz="18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/</a:t>
                      </a:r>
                      <a:r>
                        <a:rPr lang="en-US" sz="1800" dirty="0" err="1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Kazo</a:t>
                      </a:r>
                      <a:endParaRPr lang="en-US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376" marR="5337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90949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endParaRPr lang="en-US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376" marR="5337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800">
                          <a:effectLst/>
                          <a:latin typeface="Calibri"/>
                          <a:ea typeface="Calibri"/>
                          <a:cs typeface="Times New Roman"/>
                        </a:rPr>
                        <a:t>Kaberamaido</a:t>
                      </a:r>
                    </a:p>
                  </a:txBody>
                  <a:tcPr marL="53376" marR="5337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8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Gulu</a:t>
                      </a:r>
                    </a:p>
                  </a:txBody>
                  <a:tcPr marL="53376" marR="5337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800" dirty="0" err="1">
                          <a:effectLst/>
                          <a:latin typeface="Calibri"/>
                          <a:ea typeface="Calibri"/>
                          <a:cs typeface="Times New Roman"/>
                        </a:rPr>
                        <a:t>Ntungamo</a:t>
                      </a:r>
                      <a:endParaRPr lang="en-US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376" marR="5337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90949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endParaRPr lang="en-US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376" marR="5337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800" dirty="0" err="1">
                          <a:effectLst/>
                          <a:latin typeface="Calibri"/>
                          <a:ea typeface="Calibri"/>
                          <a:cs typeface="Times New Roman"/>
                        </a:rPr>
                        <a:t>Kumi</a:t>
                      </a:r>
                      <a:endParaRPr lang="en-US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376" marR="5337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800" dirty="0" err="1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Zombo</a:t>
                      </a:r>
                      <a:r>
                        <a:rPr lang="en-US" sz="18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 &amp; </a:t>
                      </a:r>
                      <a:r>
                        <a:rPr lang="en-US" sz="1800" dirty="0" err="1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Nebbi</a:t>
                      </a:r>
                      <a:endParaRPr lang="en-US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376" marR="5337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endParaRPr lang="en-US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376" marR="5337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414617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963803"/>
          </a:xfrm>
        </p:spPr>
        <p:txBody>
          <a:bodyPr>
            <a:normAutofit fontScale="90000"/>
          </a:bodyPr>
          <a:lstStyle/>
          <a:p>
            <a:pPr algn="ctr"/>
            <a:r>
              <a:rPr lang="en-US" sz="4000" b="1" dirty="0">
                <a:solidFill>
                  <a:schemeClr val="tx1"/>
                </a:solidFill>
              </a:rPr>
              <a:t/>
            </a:r>
            <a:br>
              <a:rPr lang="en-US" sz="4000" b="1" dirty="0">
                <a:solidFill>
                  <a:schemeClr val="tx1"/>
                </a:solidFill>
              </a:rPr>
            </a:br>
            <a:r>
              <a:rPr lang="en-US" sz="4000" b="1" dirty="0" smtClean="0">
                <a:solidFill>
                  <a:schemeClr val="tx1"/>
                </a:solidFill>
              </a:rPr>
              <a:t>M</a:t>
            </a:r>
            <a:r>
              <a:rPr lang="en-US" sz="4900" b="1" dirty="0" smtClean="0">
                <a:solidFill>
                  <a:schemeClr val="tx1"/>
                </a:solidFill>
              </a:rPr>
              <a:t>ethodology</a:t>
            </a:r>
            <a:endParaRPr lang="en-GB" sz="4900" dirty="0">
              <a:solidFill>
                <a:schemeClr val="tx1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22830" y="1737420"/>
            <a:ext cx="12487701" cy="63709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Wingdings" panose="05000000000000000000" pitchFamily="2" charset="2"/>
              <a:buChar char="ü"/>
            </a:pPr>
            <a:r>
              <a:rPr lang="en-US" sz="2400" dirty="0" smtClean="0">
                <a:solidFill>
                  <a:srgbClr val="000000"/>
                </a:solidFill>
                <a:latin typeface="Arial"/>
              </a:rPr>
              <a:t>Base Period is 2016/17</a:t>
            </a:r>
          </a:p>
          <a:p>
            <a:endParaRPr lang="en-US" sz="2400" dirty="0" smtClean="0">
              <a:solidFill>
                <a:srgbClr val="000000"/>
              </a:solidFill>
              <a:latin typeface="Arial"/>
            </a:endParaRP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en-US" sz="2400" dirty="0" smtClean="0">
                <a:solidFill>
                  <a:srgbClr val="000000"/>
                </a:solidFill>
                <a:latin typeface="Arial"/>
              </a:rPr>
              <a:t>Agricultural commodity Divisions(</a:t>
            </a:r>
            <a:r>
              <a:rPr lang="en-US" sz="1400" b="1" dirty="0" smtClean="0">
                <a:solidFill>
                  <a:srgbClr val="000000"/>
                </a:solidFill>
                <a:latin typeface="Arial"/>
              </a:rPr>
              <a:t>ISIC Rev 4</a:t>
            </a:r>
            <a:r>
              <a:rPr lang="en-US" sz="2400" dirty="0" smtClean="0">
                <a:solidFill>
                  <a:srgbClr val="000000"/>
                </a:solidFill>
                <a:latin typeface="Arial"/>
              </a:rPr>
              <a:t>) and Weights(</a:t>
            </a:r>
            <a:r>
              <a:rPr lang="en-US" sz="1400" b="1" dirty="0" smtClean="0">
                <a:solidFill>
                  <a:srgbClr val="000000"/>
                </a:solidFill>
                <a:latin typeface="Arial"/>
              </a:rPr>
              <a:t>SUT</a:t>
            </a:r>
            <a:r>
              <a:rPr lang="en-US" sz="2400" dirty="0" smtClean="0">
                <a:solidFill>
                  <a:srgbClr val="000000"/>
                </a:solidFill>
                <a:latin typeface="Arial"/>
              </a:rPr>
              <a:t>)</a:t>
            </a:r>
          </a:p>
          <a:p>
            <a:endParaRPr lang="en-US" sz="2400" dirty="0" smtClean="0">
              <a:solidFill>
                <a:srgbClr val="000000"/>
              </a:solidFill>
              <a:latin typeface="Arial"/>
            </a:endParaRPr>
          </a:p>
          <a:p>
            <a:pPr marL="342900" indent="-342900">
              <a:buFont typeface="Wingdings" panose="05000000000000000000" pitchFamily="2" charset="2"/>
              <a:buChar char="ü"/>
            </a:pPr>
            <a:endParaRPr lang="en-US" sz="2400" dirty="0">
              <a:solidFill>
                <a:srgbClr val="000000"/>
              </a:solidFill>
              <a:latin typeface="Arial"/>
            </a:endParaRPr>
          </a:p>
          <a:p>
            <a:pPr marL="342900" indent="-342900">
              <a:buFont typeface="Wingdings" panose="05000000000000000000" pitchFamily="2" charset="2"/>
              <a:buChar char="ü"/>
            </a:pPr>
            <a:endParaRPr lang="en-US" sz="2400" dirty="0" smtClean="0">
              <a:solidFill>
                <a:srgbClr val="000000"/>
              </a:solidFill>
              <a:latin typeface="Arial"/>
            </a:endParaRPr>
          </a:p>
          <a:p>
            <a:pPr marL="342900" indent="-342900">
              <a:buFont typeface="Wingdings" panose="05000000000000000000" pitchFamily="2" charset="2"/>
              <a:buChar char="ü"/>
            </a:pPr>
            <a:endParaRPr lang="en-US" sz="2400" dirty="0">
              <a:solidFill>
                <a:srgbClr val="000000"/>
              </a:solidFill>
              <a:latin typeface="Arial"/>
            </a:endParaRPr>
          </a:p>
          <a:p>
            <a:pPr marL="342900" indent="-342900">
              <a:buFont typeface="Wingdings" panose="05000000000000000000" pitchFamily="2" charset="2"/>
              <a:buChar char="ü"/>
            </a:pPr>
            <a:endParaRPr lang="en-US" sz="2400" dirty="0" smtClean="0">
              <a:solidFill>
                <a:srgbClr val="000000"/>
              </a:solidFill>
              <a:latin typeface="Arial"/>
            </a:endParaRPr>
          </a:p>
          <a:p>
            <a:pPr marL="342900" indent="-342900">
              <a:buFont typeface="Wingdings" panose="05000000000000000000" pitchFamily="2" charset="2"/>
              <a:buChar char="ü"/>
            </a:pPr>
            <a:endParaRPr lang="en-US" sz="2400" dirty="0">
              <a:solidFill>
                <a:srgbClr val="000000"/>
              </a:solidFill>
              <a:latin typeface="Arial"/>
            </a:endParaRPr>
          </a:p>
          <a:p>
            <a:pPr marL="342900" indent="-342900">
              <a:buFont typeface="Wingdings" panose="05000000000000000000" pitchFamily="2" charset="2"/>
              <a:buChar char="ü"/>
            </a:pPr>
            <a:endParaRPr lang="en-US" sz="2400" dirty="0" smtClean="0">
              <a:solidFill>
                <a:srgbClr val="000000"/>
              </a:solidFill>
              <a:latin typeface="Arial"/>
            </a:endParaRP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en-US" sz="2400" dirty="0" smtClean="0">
                <a:solidFill>
                  <a:srgbClr val="000000"/>
                </a:solidFill>
                <a:latin typeface="Arial"/>
              </a:rPr>
              <a:t>Formula: modified Lasperyers Index approach-fixed weights in base period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endParaRPr lang="en-US" sz="2400" dirty="0" smtClean="0">
              <a:solidFill>
                <a:srgbClr val="000000"/>
              </a:solidFill>
              <a:latin typeface="Arial"/>
            </a:endParaRP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en-US" sz="2400" dirty="0" smtClean="0">
                <a:solidFill>
                  <a:srgbClr val="000000"/>
                </a:solidFill>
                <a:latin typeface="Arial"/>
              </a:rPr>
              <a:t>Price-per-kg is the standard data used for most of the basket items with quarterly revisions.</a:t>
            </a:r>
          </a:p>
          <a:p>
            <a:endParaRPr lang="en-US" sz="2400" dirty="0" smtClean="0">
              <a:solidFill>
                <a:srgbClr val="000000"/>
              </a:solidFill>
              <a:latin typeface="Arial"/>
            </a:endParaRPr>
          </a:p>
          <a:p>
            <a:endParaRPr lang="en-US" sz="2400" dirty="0" smtClean="0">
              <a:solidFill>
                <a:srgbClr val="000000"/>
              </a:solidFill>
              <a:latin typeface="Arial"/>
            </a:endParaRPr>
          </a:p>
          <a:p>
            <a:endParaRPr lang="en-US" sz="2400" dirty="0">
              <a:solidFill>
                <a:srgbClr val="000000"/>
              </a:solidFill>
              <a:latin typeface="Arial"/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08845757"/>
              </p:ext>
            </p:extLst>
          </p:nvPr>
        </p:nvGraphicFramePr>
        <p:xfrm>
          <a:off x="1419368" y="2983957"/>
          <a:ext cx="7533564" cy="228407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353635"/>
                <a:gridCol w="3179929"/>
              </a:tblGrid>
              <a:tr h="412785"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solidFill>
                            <a:schemeClr val="tx1"/>
                          </a:solidFill>
                        </a:rPr>
                        <a:t>Division</a:t>
                      </a:r>
                      <a:endParaRPr lang="en-US" sz="2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42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solidFill>
                            <a:schemeClr val="tx1"/>
                          </a:solidFill>
                        </a:rPr>
                        <a:t>Weight</a:t>
                      </a:r>
                      <a:endParaRPr lang="en-US" sz="2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42000"/>
                      </a:schemeClr>
                    </a:solidFill>
                  </a:tcPr>
                </a:tc>
              </a:tr>
              <a:tr h="467823">
                <a:tc>
                  <a:txBody>
                    <a:bodyPr/>
                    <a:lstStyle/>
                    <a:p>
                      <a:r>
                        <a:rPr lang="en-US" sz="2000" b="1" dirty="0" smtClean="0">
                          <a:solidFill>
                            <a:schemeClr val="tx1"/>
                          </a:solidFill>
                        </a:rPr>
                        <a:t>Crop Production</a:t>
                      </a:r>
                      <a:endParaRPr lang="en-US" sz="20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42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chemeClr val="tx1"/>
                          </a:solidFill>
                        </a:rPr>
                        <a:t>727.89</a:t>
                      </a:r>
                      <a:endParaRPr lang="en-US" sz="24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42000"/>
                      </a:schemeClr>
                    </a:solidFill>
                  </a:tcPr>
                </a:tc>
              </a:tr>
              <a:tr h="467823">
                <a:tc>
                  <a:txBody>
                    <a:bodyPr/>
                    <a:lstStyle/>
                    <a:p>
                      <a:r>
                        <a:rPr lang="en-US" sz="2000" b="1" dirty="0" smtClean="0">
                          <a:solidFill>
                            <a:schemeClr val="tx1"/>
                          </a:solidFill>
                        </a:rPr>
                        <a:t>Animal Production</a:t>
                      </a:r>
                      <a:endParaRPr lang="en-US" sz="20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42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chemeClr val="tx1"/>
                          </a:solidFill>
                        </a:rPr>
                        <a:t>154.11</a:t>
                      </a:r>
                      <a:endParaRPr lang="en-US" sz="24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42000"/>
                      </a:schemeClr>
                    </a:solidFill>
                  </a:tcPr>
                </a:tc>
              </a:tr>
              <a:tr h="467823">
                <a:tc>
                  <a:txBody>
                    <a:bodyPr/>
                    <a:lstStyle/>
                    <a:p>
                      <a:r>
                        <a:rPr lang="en-US" sz="2000" b="1" dirty="0" smtClean="0">
                          <a:solidFill>
                            <a:schemeClr val="tx1"/>
                          </a:solidFill>
                        </a:rPr>
                        <a:t>Fish &amp; Aquaculture</a:t>
                      </a:r>
                      <a:r>
                        <a:rPr lang="en-US" sz="2000" b="1" baseline="0" dirty="0" smtClean="0">
                          <a:solidFill>
                            <a:schemeClr val="tx1"/>
                          </a:solidFill>
                        </a:rPr>
                        <a:t> production </a:t>
                      </a:r>
                      <a:endParaRPr lang="en-US" sz="20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42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chemeClr val="tx1"/>
                          </a:solidFill>
                        </a:rPr>
                        <a:t>  80.72</a:t>
                      </a:r>
                      <a:endParaRPr lang="en-US" sz="24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42000"/>
                      </a:schemeClr>
                    </a:solidFill>
                  </a:tcPr>
                </a:tc>
              </a:tr>
              <a:tr h="467823">
                <a:tc>
                  <a:txBody>
                    <a:bodyPr/>
                    <a:lstStyle/>
                    <a:p>
                      <a:r>
                        <a:rPr lang="en-US" sz="2000" b="1" dirty="0" smtClean="0">
                          <a:solidFill>
                            <a:schemeClr val="tx1"/>
                          </a:solidFill>
                        </a:rPr>
                        <a:t>Forestry and Logging</a:t>
                      </a:r>
                      <a:endParaRPr lang="en-US" sz="20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42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chemeClr val="tx1"/>
                          </a:solidFill>
                        </a:rPr>
                        <a:t>  37.27</a:t>
                      </a:r>
                      <a:endParaRPr lang="en-US" sz="24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42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210999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28298" y="365125"/>
            <a:ext cx="10125501" cy="854075"/>
          </a:xfrm>
        </p:spPr>
        <p:txBody>
          <a:bodyPr>
            <a:noAutofit/>
          </a:bodyPr>
          <a:lstStyle/>
          <a:p>
            <a:pPr algn="ctr"/>
            <a:r>
              <a:rPr lang="en-US" sz="3200" b="1" dirty="0">
                <a:solidFill>
                  <a:schemeClr val="tx1"/>
                </a:solidFill>
              </a:rPr>
              <a:t/>
            </a:r>
            <a:br>
              <a:rPr lang="en-US" sz="3200" b="1" dirty="0">
                <a:solidFill>
                  <a:schemeClr val="tx1"/>
                </a:solidFill>
              </a:rPr>
            </a:br>
            <a:r>
              <a:rPr lang="en-US" sz="3200" b="1" dirty="0" smtClean="0">
                <a:solidFill>
                  <a:schemeClr val="tx1"/>
                </a:solidFill>
              </a:rPr>
              <a:t> </a:t>
            </a:r>
            <a:r>
              <a:rPr lang="en-US" sz="4000" b="1" dirty="0" smtClean="0">
                <a:solidFill>
                  <a:schemeClr val="tx1"/>
                </a:solidFill>
              </a:rPr>
              <a:t>Trend </a:t>
            </a:r>
            <a:r>
              <a:rPr lang="en-US" sz="4000" b="1" dirty="0">
                <a:solidFill>
                  <a:schemeClr val="tx1"/>
                </a:solidFill>
              </a:rPr>
              <a:t>of </a:t>
            </a:r>
            <a:r>
              <a:rPr lang="en-US" sz="4000" b="1" dirty="0" smtClean="0">
                <a:solidFill>
                  <a:schemeClr val="tx1"/>
                </a:solidFill>
              </a:rPr>
              <a:t>Farm-gate Prices 2020 -2021</a:t>
            </a:r>
            <a:endParaRPr lang="en-GB" sz="4000" dirty="0">
              <a:solidFill>
                <a:schemeClr val="tx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8079475" y="1869743"/>
            <a:ext cx="3848668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sz="2400" dirty="0" smtClean="0"/>
              <a:t>A Mar-June 2020 decline – Covid-19 lockdown, reduced demand for items caused by limited access to the rural areas by buyers. Most prices of items reduced considerably as farmers  competed for buyers. 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en-US" sz="2400" dirty="0" smtClean="0"/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sz="2400" dirty="0"/>
              <a:t>Since June 2020, famer prices has had an upward </a:t>
            </a:r>
            <a:r>
              <a:rPr lang="en-US" sz="2400" dirty="0" smtClean="0"/>
              <a:t>trend to Dec 2021</a:t>
            </a:r>
            <a:endParaRPr lang="en-US" sz="2400" dirty="0"/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en-US" sz="2400" dirty="0" smtClean="0"/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en-US" sz="24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9779" y="1869742"/>
            <a:ext cx="7009570" cy="45243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822584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28298" y="365125"/>
            <a:ext cx="10125501" cy="854075"/>
          </a:xfrm>
        </p:spPr>
        <p:txBody>
          <a:bodyPr>
            <a:noAutofit/>
          </a:bodyPr>
          <a:lstStyle/>
          <a:p>
            <a:pPr algn="ctr"/>
            <a:r>
              <a:rPr lang="en-US" sz="3200" b="1" dirty="0">
                <a:solidFill>
                  <a:schemeClr val="tx1"/>
                </a:solidFill>
              </a:rPr>
              <a:t/>
            </a:r>
            <a:br>
              <a:rPr lang="en-US" sz="3200" b="1" dirty="0">
                <a:solidFill>
                  <a:schemeClr val="tx1"/>
                </a:solidFill>
              </a:rPr>
            </a:br>
            <a:r>
              <a:rPr lang="en-US" sz="3200" b="1" dirty="0" smtClean="0">
                <a:solidFill>
                  <a:schemeClr val="tx1"/>
                </a:solidFill>
              </a:rPr>
              <a:t> </a:t>
            </a:r>
            <a:r>
              <a:rPr lang="en-US" sz="4000" b="1" dirty="0" smtClean="0">
                <a:solidFill>
                  <a:schemeClr val="tx1"/>
                </a:solidFill>
              </a:rPr>
              <a:t>Pattern of PPI-A Inflation 2019 -2021</a:t>
            </a:r>
            <a:endParaRPr lang="en-GB" sz="4000" dirty="0">
              <a:solidFill>
                <a:schemeClr val="tx1"/>
              </a:solidFill>
            </a:endParaRPr>
          </a:p>
        </p:txBody>
      </p:sp>
      <p:pic>
        <p:nvPicPr>
          <p:cNvPr id="5" name="Picture 4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307" y="1801505"/>
            <a:ext cx="11477768" cy="490409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7167012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4524" y="365125"/>
            <a:ext cx="10289275" cy="854075"/>
          </a:xfrm>
        </p:spPr>
        <p:txBody>
          <a:bodyPr>
            <a:normAutofit fontScale="90000"/>
          </a:bodyPr>
          <a:lstStyle/>
          <a:p>
            <a:pPr algn="ctr"/>
            <a:r>
              <a:rPr lang="en-US" sz="4000" b="1" dirty="0">
                <a:solidFill>
                  <a:schemeClr val="tx1"/>
                </a:solidFill>
              </a:rPr>
              <a:t/>
            </a:r>
            <a:br>
              <a:rPr lang="en-US" sz="4000" b="1" dirty="0">
                <a:solidFill>
                  <a:schemeClr val="tx1"/>
                </a:solidFill>
              </a:rPr>
            </a:br>
            <a:r>
              <a:rPr lang="en-US" sz="4900" b="1" dirty="0" smtClean="0">
                <a:solidFill>
                  <a:schemeClr val="tx1"/>
                </a:solidFill>
              </a:rPr>
              <a:t>PPI-A Inflation 2018-2021</a:t>
            </a:r>
            <a:endParaRPr lang="en-GB" sz="4900" dirty="0">
              <a:solidFill>
                <a:schemeClr val="tx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8079475" y="1869743"/>
            <a:ext cx="3848668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sz="2400" dirty="0" smtClean="0"/>
              <a:t>It is normal that the Inflation is positive and negative due to the cob-web structure of agricultural prices.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en-US" sz="2400" dirty="0" smtClean="0"/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en-US" sz="2400" dirty="0" smtClean="0"/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sz="2400" dirty="0" smtClean="0"/>
              <a:t>However, when a country experiences stress/bottlenecks in agricultural production and supply , inflation  outcome may reflect differently.</a:t>
            </a:r>
            <a:endParaRPr lang="en-US" sz="2400" dirty="0"/>
          </a:p>
        </p:txBody>
      </p:sp>
      <p:graphicFrame>
        <p:nvGraphicFramePr>
          <p:cNvPr id="7" name="Chart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056463407"/>
              </p:ext>
            </p:extLst>
          </p:nvPr>
        </p:nvGraphicFramePr>
        <p:xfrm>
          <a:off x="363301" y="1869742"/>
          <a:ext cx="7579696" cy="464023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7587618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78926" y="365125"/>
            <a:ext cx="8939284" cy="854075"/>
          </a:xfrm>
        </p:spPr>
        <p:txBody>
          <a:bodyPr>
            <a:noAutofit/>
          </a:bodyPr>
          <a:lstStyle/>
          <a:p>
            <a:pPr algn="ctr"/>
            <a:r>
              <a:rPr lang="en-US" sz="4000" b="1" dirty="0" smtClean="0">
                <a:solidFill>
                  <a:schemeClr val="tx1"/>
                </a:solidFill>
              </a:rPr>
              <a:t>PPI-A Inflation 2019 – 2021 by Division</a:t>
            </a:r>
            <a:endParaRPr lang="en-GB" sz="4000" b="1" dirty="0">
              <a:solidFill>
                <a:schemeClr val="tx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8079475" y="1869743"/>
            <a:ext cx="3944204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sz="2800" dirty="0" smtClean="0"/>
              <a:t>The overall</a:t>
            </a:r>
            <a:r>
              <a:rPr lang="en-US" sz="2800" dirty="0"/>
              <a:t> </a:t>
            </a:r>
            <a:r>
              <a:rPr lang="en-US" sz="2800" dirty="0" smtClean="0"/>
              <a:t>change in average prices for the Agricultural basket increased by 5.7 % in 2021.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en-US" sz="2800" dirty="0" smtClean="0"/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sz="2800" dirty="0" smtClean="0"/>
              <a:t>In 2020, due to the  Covid-19 lock-down farmers prices for the agricultural items basket declined by 2.5% </a:t>
            </a:r>
          </a:p>
          <a:p>
            <a:pPr algn="just"/>
            <a:endParaRPr lang="en-US" sz="28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6225" y="1869743"/>
            <a:ext cx="7803250" cy="48013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372415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87354" y="365125"/>
            <a:ext cx="10166445" cy="854075"/>
          </a:xfrm>
        </p:spPr>
        <p:txBody>
          <a:bodyPr>
            <a:noAutofit/>
          </a:bodyPr>
          <a:lstStyle/>
          <a:p>
            <a:pPr algn="ctr"/>
            <a:r>
              <a:rPr lang="en-US" sz="2800" b="1" dirty="0">
                <a:solidFill>
                  <a:schemeClr val="tx1"/>
                </a:solidFill>
              </a:rPr>
              <a:t/>
            </a:r>
            <a:br>
              <a:rPr lang="en-US" sz="2800" b="1" dirty="0">
                <a:solidFill>
                  <a:schemeClr val="tx1"/>
                </a:solidFill>
              </a:rPr>
            </a:br>
            <a:r>
              <a:rPr lang="en-US" sz="3600" b="1" dirty="0" smtClean="0">
                <a:solidFill>
                  <a:schemeClr val="tx1"/>
                </a:solidFill>
              </a:rPr>
              <a:t>PPI-A Annual Inflation Dec-2020- Dec 2021</a:t>
            </a:r>
            <a:endParaRPr lang="en-GB" sz="3600" dirty="0">
              <a:solidFill>
                <a:schemeClr val="tx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8079475" y="1869743"/>
            <a:ext cx="38486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endParaRPr lang="en-US" dirty="0" smtClean="0"/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en-US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1323" y="1869742"/>
            <a:ext cx="11012796" cy="46402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987419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06472" y="365125"/>
            <a:ext cx="7683689" cy="1325563"/>
          </a:xfrm>
        </p:spPr>
        <p:txBody>
          <a:bodyPr>
            <a:normAutofit/>
          </a:bodyPr>
          <a:lstStyle/>
          <a:p>
            <a:pPr algn="ctr"/>
            <a:r>
              <a:rPr lang="en-GB" sz="3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GB" sz="32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Annual Price Inflation Oct – Dec 2021            by Division </a:t>
            </a:r>
            <a:endParaRPr lang="en-GB" sz="3200" dirty="0">
              <a:solidFill>
                <a:schemeClr val="tx1"/>
              </a:solidFill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2012" y="1828800"/>
            <a:ext cx="11750722" cy="48995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699989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06472" y="365125"/>
            <a:ext cx="7683689" cy="1325563"/>
          </a:xfrm>
        </p:spPr>
        <p:txBody>
          <a:bodyPr>
            <a:normAutofit/>
          </a:bodyPr>
          <a:lstStyle/>
          <a:p>
            <a:pPr algn="ctr"/>
            <a:r>
              <a:rPr lang="en-GB" sz="3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GB" sz="32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PPI-A Annual Inflation Dec 2020 – Dec 2021   by Division </a:t>
            </a:r>
            <a:endParaRPr lang="en-GB" sz="3200" dirty="0">
              <a:solidFill>
                <a:schemeClr val="tx1"/>
              </a:solidFill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6979" y="1816811"/>
            <a:ext cx="10358651" cy="46931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699578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854075"/>
          </a:xfrm>
        </p:spPr>
        <p:txBody>
          <a:bodyPr>
            <a:noAutofit/>
          </a:bodyPr>
          <a:lstStyle/>
          <a:p>
            <a:pPr algn="ctr"/>
            <a:r>
              <a:rPr lang="en-US" sz="3200" b="1" dirty="0">
                <a:solidFill>
                  <a:schemeClr val="tx1"/>
                </a:solidFill>
              </a:rPr>
              <a:t/>
            </a:r>
            <a:br>
              <a:rPr lang="en-US" sz="3200" b="1" dirty="0">
                <a:solidFill>
                  <a:schemeClr val="tx1"/>
                </a:solidFill>
              </a:rPr>
            </a:br>
            <a:r>
              <a:rPr lang="en-US" sz="3200" b="1" dirty="0" smtClean="0">
                <a:solidFill>
                  <a:schemeClr val="tx1"/>
                </a:solidFill>
              </a:rPr>
              <a:t>Quarter-on- Quarter Changes in 2021 Q 3 &amp; Q 4</a:t>
            </a:r>
            <a:endParaRPr lang="en-GB" sz="3200" b="1" dirty="0">
              <a:solidFill>
                <a:schemeClr val="tx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8079475" y="1869743"/>
            <a:ext cx="3944204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dirty="0" smtClean="0"/>
              <a:t>Comparison between Q3 (July-Sept ) and Q4 </a:t>
            </a:r>
            <a:r>
              <a:rPr lang="en-US" dirty="0"/>
              <a:t>(</a:t>
            </a:r>
            <a:r>
              <a:rPr lang="en-US" dirty="0" smtClean="0"/>
              <a:t> Oct – Dec) 2021.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en-US" dirty="0" smtClean="0"/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dirty="0" smtClean="0"/>
              <a:t>The prices for agriculture commodities are determined by supply/demand pressures of during the festive season.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en-US" dirty="0" smtClean="0"/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dirty="0" smtClean="0"/>
              <a:t>Overall there was high demand for crops and animals as expected. So crop prices increased by 3.3% while animal prices increased by 0.5%.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dirty="0" smtClean="0"/>
              <a:t>However, between Q3 &amp;Q4, the    PPI-A  declined by 0.2% mainly caused by reduced prices of fish.</a:t>
            </a:r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7517" y="1869743"/>
            <a:ext cx="7500889" cy="48040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89159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000" b="1" dirty="0">
                <a:latin typeface="Arial Narrow" panose="020B0606020202030204" pitchFamily="34" charset="0"/>
              </a:rPr>
              <a:t>Uganda Bureau of Statistics</a:t>
            </a:r>
            <a:endParaRPr lang="en-GB" sz="4000" dirty="0">
              <a:latin typeface="Arial Narrow" panose="020B0606020202030204" pitchFamily="34" charset="0"/>
            </a:endParaRPr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3600" b="1" dirty="0" smtClean="0">
                <a:latin typeface="Arial Narrow" panose="020B0606020202030204" pitchFamily="34" charset="0"/>
              </a:rPr>
              <a:t>Content</a:t>
            </a:r>
          </a:p>
          <a:p>
            <a:pPr>
              <a:lnSpc>
                <a:spcPct val="150000"/>
              </a:lnSpc>
            </a:pPr>
            <a:r>
              <a:rPr lang="en-GB" sz="3200" b="1" dirty="0" smtClean="0">
                <a:latin typeface="Arial Narrow" panose="020B0606020202030204" pitchFamily="34" charset="0"/>
              </a:rPr>
              <a:t>Overview of the PPI-A</a:t>
            </a:r>
          </a:p>
          <a:p>
            <a:pPr>
              <a:lnSpc>
                <a:spcPct val="150000"/>
              </a:lnSpc>
            </a:pPr>
            <a:r>
              <a:rPr lang="en-GB" sz="3200" b="1" dirty="0" smtClean="0">
                <a:latin typeface="Arial Narrow" panose="020B0606020202030204" pitchFamily="34" charset="0"/>
              </a:rPr>
              <a:t>PPI-A 2019-2021</a:t>
            </a:r>
          </a:p>
          <a:p>
            <a:pPr>
              <a:lnSpc>
                <a:spcPct val="150000"/>
              </a:lnSpc>
            </a:pPr>
            <a:r>
              <a:rPr lang="en-GB" sz="3200" b="1" dirty="0" smtClean="0">
                <a:latin typeface="Arial Narrow" panose="020B0606020202030204" pitchFamily="34" charset="0"/>
              </a:rPr>
              <a:t>PPI-A Oct-Dec 2021</a:t>
            </a:r>
            <a:endParaRPr lang="en-GB" sz="3200" b="1" dirty="0"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180278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854075"/>
          </a:xfrm>
        </p:spPr>
        <p:txBody>
          <a:bodyPr>
            <a:noAutofit/>
          </a:bodyPr>
          <a:lstStyle/>
          <a:p>
            <a:pPr algn="ctr"/>
            <a:r>
              <a:rPr lang="en-US" sz="3200" b="1" dirty="0">
                <a:solidFill>
                  <a:schemeClr val="tx1"/>
                </a:solidFill>
              </a:rPr>
              <a:t/>
            </a:r>
            <a:br>
              <a:rPr lang="en-US" sz="3200" b="1" dirty="0">
                <a:solidFill>
                  <a:schemeClr val="tx1"/>
                </a:solidFill>
              </a:rPr>
            </a:br>
            <a:r>
              <a:rPr lang="en-US" sz="3200" b="1" dirty="0" smtClean="0">
                <a:solidFill>
                  <a:schemeClr val="tx1"/>
                </a:solidFill>
              </a:rPr>
              <a:t>Quarterly Changes in 2021 Q 3 &amp; Q 4-Table 3</a:t>
            </a:r>
            <a:endParaRPr lang="en-GB" sz="3200" b="1" dirty="0">
              <a:solidFill>
                <a:schemeClr val="tx1"/>
              </a:solidFill>
            </a:endParaRP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348" y="1771127"/>
            <a:ext cx="11595670" cy="49435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514435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854075"/>
          </a:xfrm>
        </p:spPr>
        <p:txBody>
          <a:bodyPr>
            <a:noAutofit/>
          </a:bodyPr>
          <a:lstStyle/>
          <a:p>
            <a:pPr algn="ctr"/>
            <a:r>
              <a:rPr lang="en-US" sz="3200" b="1" dirty="0">
                <a:solidFill>
                  <a:schemeClr val="tx1"/>
                </a:solidFill>
              </a:rPr>
              <a:t/>
            </a:r>
            <a:br>
              <a:rPr lang="en-US" sz="3200" b="1" dirty="0">
                <a:solidFill>
                  <a:schemeClr val="tx1"/>
                </a:solidFill>
              </a:rPr>
            </a:br>
            <a:r>
              <a:rPr lang="en-US" sz="3200" b="1" dirty="0" smtClean="0">
                <a:solidFill>
                  <a:schemeClr val="tx1"/>
                </a:solidFill>
              </a:rPr>
              <a:t>Quarterly Changes in 2021 Q 3 &amp; Q 4-Table 3</a:t>
            </a:r>
            <a:endParaRPr lang="en-GB" sz="3200" b="1" dirty="0">
              <a:solidFill>
                <a:schemeClr val="tx1"/>
              </a:solidFill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375" y="1845196"/>
            <a:ext cx="10922380" cy="48012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905186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854075"/>
          </a:xfrm>
        </p:spPr>
        <p:txBody>
          <a:bodyPr>
            <a:normAutofit fontScale="90000"/>
          </a:bodyPr>
          <a:lstStyle/>
          <a:p>
            <a:pPr algn="ctr"/>
            <a:r>
              <a:rPr lang="en-US" sz="4000" b="1" dirty="0">
                <a:solidFill>
                  <a:schemeClr val="tx1"/>
                </a:solidFill>
              </a:rPr>
              <a:t/>
            </a:r>
            <a:br>
              <a:rPr lang="en-US" sz="4000" b="1" dirty="0">
                <a:solidFill>
                  <a:schemeClr val="tx1"/>
                </a:solidFill>
              </a:rPr>
            </a:br>
            <a:r>
              <a:rPr lang="en-US" sz="4000" b="1" dirty="0" smtClean="0">
                <a:solidFill>
                  <a:schemeClr val="tx1"/>
                </a:solidFill>
              </a:rPr>
              <a:t>Month-on-Month Inflation Oct - Dec 2021 </a:t>
            </a:r>
            <a:br>
              <a:rPr lang="en-US" sz="4000" b="1" dirty="0" smtClean="0">
                <a:solidFill>
                  <a:schemeClr val="tx1"/>
                </a:solidFill>
              </a:rPr>
            </a:br>
            <a:r>
              <a:rPr lang="en-US" sz="4000" b="1" dirty="0" smtClean="0">
                <a:solidFill>
                  <a:schemeClr val="tx1"/>
                </a:solidFill>
              </a:rPr>
              <a:t>by Division</a:t>
            </a:r>
            <a:endParaRPr lang="en-GB" sz="4000" b="1" dirty="0">
              <a:solidFill>
                <a:schemeClr val="tx1"/>
              </a:solidFill>
            </a:endParaRP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841" y="1869743"/>
            <a:ext cx="11354937" cy="46675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772341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0087" y="146762"/>
            <a:ext cx="10515600" cy="781286"/>
          </a:xfrm>
        </p:spPr>
        <p:txBody>
          <a:bodyPr>
            <a:noAutofit/>
          </a:bodyPr>
          <a:lstStyle/>
          <a:p>
            <a:pPr algn="ctr"/>
            <a:r>
              <a:rPr lang="en-US" sz="2800" b="1" dirty="0">
                <a:solidFill>
                  <a:schemeClr val="tx1"/>
                </a:solidFill>
              </a:rPr>
              <a:t/>
            </a:r>
            <a:br>
              <a:rPr lang="en-US" sz="2800" b="1" dirty="0">
                <a:solidFill>
                  <a:schemeClr val="tx1"/>
                </a:solidFill>
              </a:rPr>
            </a:br>
            <a:r>
              <a:rPr lang="en-US" sz="2800" b="1" dirty="0" smtClean="0">
                <a:solidFill>
                  <a:schemeClr val="tx1"/>
                </a:solidFill>
              </a:rPr>
              <a:t>Month-on-Month Inflation Oct - Dec 2021 by Division</a:t>
            </a:r>
            <a:br>
              <a:rPr lang="en-US" sz="2800" b="1" dirty="0" smtClean="0">
                <a:solidFill>
                  <a:schemeClr val="tx1"/>
                </a:solidFill>
              </a:rPr>
            </a:br>
            <a:r>
              <a:rPr lang="en-US" sz="2800" b="1" dirty="0" smtClean="0">
                <a:solidFill>
                  <a:schemeClr val="tx1"/>
                </a:solidFill>
              </a:rPr>
              <a:t>Table 2</a:t>
            </a:r>
            <a:endParaRPr lang="en-GB" sz="2800" b="1" dirty="0">
              <a:solidFill>
                <a:schemeClr val="tx1"/>
              </a:solidFill>
            </a:endParaRPr>
          </a:p>
        </p:txBody>
      </p:sp>
      <p:pic>
        <p:nvPicPr>
          <p:cNvPr id="4" name="Picture 3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3893" y="1774209"/>
            <a:ext cx="7642746" cy="509743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0197947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000" b="1" dirty="0">
                <a:solidFill>
                  <a:srgbClr val="0070C0"/>
                </a:solidFill>
              </a:rPr>
              <a:t/>
            </a:r>
            <a:br>
              <a:rPr lang="en-US" sz="4000" b="1" dirty="0">
                <a:solidFill>
                  <a:srgbClr val="0070C0"/>
                </a:solidFill>
              </a:rPr>
            </a:br>
            <a:endParaRPr lang="en-GB" sz="4900" dirty="0"/>
          </a:p>
        </p:txBody>
      </p:sp>
      <p:sp>
        <p:nvSpPr>
          <p:cNvPr id="3" name="Rectangle 2"/>
          <p:cNvSpPr/>
          <p:nvPr/>
        </p:nvSpPr>
        <p:spPr>
          <a:xfrm>
            <a:off x="621792" y="2694379"/>
            <a:ext cx="11119104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6000" dirty="0" smtClean="0">
                <a:solidFill>
                  <a:srgbClr val="000000"/>
                </a:solidFill>
                <a:latin typeface="Arial"/>
              </a:rPr>
              <a:t>I Thank you</a:t>
            </a:r>
            <a:endParaRPr lang="en-US" sz="6000" dirty="0"/>
          </a:p>
        </p:txBody>
      </p:sp>
    </p:spTree>
    <p:extLst>
      <p:ext uri="{BB962C8B-B14F-4D97-AF65-F5344CB8AC3E}">
        <p14:creationId xmlns:p14="http://schemas.microsoft.com/office/powerpoint/2010/main" val="24626485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04912" y="365125"/>
            <a:ext cx="10148888" cy="1325563"/>
          </a:xfrm>
        </p:spPr>
        <p:txBody>
          <a:bodyPr>
            <a:normAutofit fontScale="90000"/>
          </a:bodyPr>
          <a:lstStyle/>
          <a:p>
            <a:pPr algn="ctr"/>
            <a:r>
              <a:rPr lang="en-US" sz="4000" b="1" dirty="0">
                <a:solidFill>
                  <a:srgbClr val="0070C0"/>
                </a:solidFill>
              </a:rPr>
              <a:t/>
            </a:r>
            <a:br>
              <a:rPr lang="en-US" sz="4000" b="1" dirty="0">
                <a:solidFill>
                  <a:srgbClr val="0070C0"/>
                </a:solidFill>
              </a:rPr>
            </a:br>
            <a:r>
              <a:rPr lang="en-US" sz="4900" b="1" dirty="0" smtClean="0">
                <a:solidFill>
                  <a:schemeClr val="tx1"/>
                </a:solidFill>
              </a:rPr>
              <a:t>Crop, Animal, Fish Prices in 2021 Q4</a:t>
            </a:r>
            <a:r>
              <a:rPr lang="en-US" sz="4900" b="1" dirty="0">
                <a:solidFill>
                  <a:srgbClr val="0070C0"/>
                </a:solidFill>
                <a:latin typeface="Bell MT" panose="02020503060305020303" pitchFamily="18" charset="0"/>
              </a:rPr>
              <a:t/>
            </a:r>
            <a:br>
              <a:rPr lang="en-US" sz="4900" b="1" dirty="0">
                <a:solidFill>
                  <a:srgbClr val="0070C0"/>
                </a:solidFill>
                <a:latin typeface="Bell MT" panose="02020503060305020303" pitchFamily="18" charset="0"/>
              </a:rPr>
            </a:br>
            <a:endParaRPr lang="en-GB" sz="4900" dirty="0"/>
          </a:p>
        </p:txBody>
      </p:sp>
      <p:sp>
        <p:nvSpPr>
          <p:cNvPr id="5" name="TextBox 4"/>
          <p:cNvSpPr txBox="1"/>
          <p:nvPr/>
        </p:nvSpPr>
        <p:spPr>
          <a:xfrm>
            <a:off x="8079475" y="1779687"/>
            <a:ext cx="3848668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b="1" u="sng" dirty="0" smtClean="0"/>
              <a:t>Turning points for farm-gate prices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dirty="0" smtClean="0"/>
              <a:t>Mar-June 2020 decline – low demand for animals and crop due to covid-19 lock down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en-US" dirty="0" smtClean="0"/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dirty="0" smtClean="0"/>
              <a:t>Jan-March 2021 rise in crop prices was due to scarcity and planting season.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en-US" dirty="0" smtClean="0"/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dirty="0" smtClean="0"/>
              <a:t>Jan-March 2021 decline in animal prices was due reduced demand after the December festive season.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dirty="0" smtClean="0"/>
              <a:t>Controls on fishing, cost of requirements, local &amp; International demand are pushing up </a:t>
            </a:r>
            <a:r>
              <a:rPr lang="en-US" dirty="0"/>
              <a:t>fish </a:t>
            </a:r>
            <a:r>
              <a:rPr lang="en-US" dirty="0" smtClean="0"/>
              <a:t>prices.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en-US" dirty="0" smtClean="0"/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604" y="1918080"/>
            <a:ext cx="1397900" cy="9206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6221" y="1918080"/>
            <a:ext cx="1438844" cy="9206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03010" y="1918080"/>
            <a:ext cx="1214650" cy="9206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4940489" y="1918080"/>
            <a:ext cx="301615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Cereals; Maize, Millet, Sorghum increased by 16.3%</a:t>
            </a:r>
            <a:endParaRPr lang="en-US" dirty="0"/>
          </a:p>
        </p:txBody>
      </p:sp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604" y="2838736"/>
            <a:ext cx="1602617" cy="9280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2" name="Picture 6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6221" y="2838736"/>
            <a:ext cx="1438844" cy="9280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3" name="Picture 7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45065" y="2838736"/>
            <a:ext cx="1372595" cy="9280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TextBox 11"/>
          <p:cNvSpPr txBox="1"/>
          <p:nvPr/>
        </p:nvSpPr>
        <p:spPr>
          <a:xfrm>
            <a:off x="4940489" y="2848404"/>
            <a:ext cx="301615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Oil seeds; </a:t>
            </a:r>
            <a:r>
              <a:rPr lang="en-US" dirty="0" err="1" smtClean="0"/>
              <a:t>G.nuts</a:t>
            </a:r>
            <a:r>
              <a:rPr lang="en-US" dirty="0" smtClean="0"/>
              <a:t>, Sunflower, Sim-sim  increased by 8.4%</a:t>
            </a:r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604" y="3766782"/>
            <a:ext cx="1602617" cy="10645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6221" y="3794078"/>
            <a:ext cx="1438844" cy="10372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45065" y="3780430"/>
            <a:ext cx="1372595" cy="10508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TextBox 14"/>
          <p:cNvSpPr txBox="1"/>
          <p:nvPr/>
        </p:nvSpPr>
        <p:spPr>
          <a:xfrm>
            <a:off x="5063320" y="3806022"/>
            <a:ext cx="275684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Root-Tubers; Potatoes, cassava increased by 2.6%</a:t>
            </a:r>
            <a:endParaRPr lang="en-US" dirty="0"/>
          </a:p>
        </p:txBody>
      </p:sp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604" y="4959425"/>
            <a:ext cx="1905000" cy="12099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740217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it-IT" sz="4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Background</a:t>
            </a:r>
            <a:endParaRPr lang="en-GB" sz="4000" dirty="0">
              <a:solidFill>
                <a:schemeClr val="tx1"/>
              </a:solidFill>
            </a:endParaRPr>
          </a:p>
        </p:txBody>
      </p:sp>
      <p:sp>
        <p:nvSpPr>
          <p:cNvPr id="10" name="Content Placeholder 2"/>
          <p:cNvSpPr>
            <a:spLocks noGrp="1"/>
          </p:cNvSpPr>
          <p:nvPr>
            <p:ph sz="half" idx="1"/>
          </p:nvPr>
        </p:nvSpPr>
        <p:spPr>
          <a:xfrm>
            <a:off x="1828800" y="1737449"/>
            <a:ext cx="10536072" cy="4636055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  <a:buClr>
                <a:srgbClr val="000000"/>
              </a:buClr>
              <a:buFont typeface="Wingdings" pitchFamily="2" charset="2"/>
              <a:buChar char="§"/>
              <a:defRPr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Agriculture is a source of livelihood to 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majority 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of Households 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in Uganda and an 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effective mechanism 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for growth of other sectors(NDP)</a:t>
            </a: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948690" indent="-342900">
              <a:spcBef>
                <a:spcPts val="600"/>
              </a:spcBef>
              <a:spcAft>
                <a:spcPts val="600"/>
              </a:spcAft>
              <a:buFont typeface="Wingdings" pitchFamily="2" charset="2"/>
              <a:buChar char="§"/>
              <a:defRPr/>
            </a:pPr>
            <a:r>
              <a:rPr lang="en-GB" sz="1800" dirty="0">
                <a:latin typeface="Arial" panose="020B0604020202020204" pitchFamily="34" charset="0"/>
                <a:cs typeface="Arial" panose="020B0604020202020204" pitchFamily="34" charset="0"/>
              </a:rPr>
              <a:t>About 80% of households are engaged in </a:t>
            </a:r>
            <a:r>
              <a:rPr lang="en-GB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agriculture-</a:t>
            </a:r>
            <a:r>
              <a:rPr lang="en-GB" sz="14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Census 2014</a:t>
            </a:r>
            <a:r>
              <a:rPr lang="en-GB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948690" indent="-342900">
              <a:spcBef>
                <a:spcPts val="600"/>
              </a:spcBef>
              <a:spcAft>
                <a:spcPts val="600"/>
              </a:spcAft>
              <a:buFont typeface="Wingdings" pitchFamily="2" charset="2"/>
              <a:buChar char="§"/>
              <a:defRPr/>
            </a:pPr>
            <a:r>
              <a:rPr lang="en-GB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About 47% of Households in urban and 92% in the rural are engaged Agriculture- </a:t>
            </a:r>
            <a:r>
              <a:rPr lang="en-GB" sz="14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Census</a:t>
            </a:r>
          </a:p>
          <a:p>
            <a:pPr marL="948690" indent="-342900">
              <a:spcBef>
                <a:spcPts val="600"/>
              </a:spcBef>
              <a:spcAft>
                <a:spcPts val="600"/>
              </a:spcAft>
              <a:buFont typeface="Wingdings" pitchFamily="2" charset="2"/>
              <a:buChar char="§"/>
              <a:defRPr/>
            </a:pPr>
            <a:r>
              <a:rPr lang="en-GB" sz="1800" dirty="0">
                <a:latin typeface="Arial" panose="020B0604020202020204" pitchFamily="34" charset="0"/>
                <a:cs typeface="Arial" panose="020B0604020202020204" pitchFamily="34" charset="0"/>
              </a:rPr>
              <a:t>56% of Households are in pure subsistence </a:t>
            </a:r>
            <a:r>
              <a:rPr lang="en-GB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farming(</a:t>
            </a:r>
            <a:r>
              <a:rPr lang="en-GB" sz="1600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unhs</a:t>
            </a:r>
            <a:r>
              <a:rPr lang="en-GB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en-GB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948690" indent="-342900">
              <a:spcBef>
                <a:spcPts val="600"/>
              </a:spcBef>
              <a:spcAft>
                <a:spcPts val="600"/>
              </a:spcAft>
              <a:buFont typeface="Wingdings" pitchFamily="2" charset="2"/>
              <a:buChar char="§"/>
              <a:defRPr/>
            </a:pPr>
            <a:r>
              <a:rPr lang="en-GB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64.3%</a:t>
            </a:r>
            <a:r>
              <a:rPr lang="en-GB" sz="12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n-GB" sz="1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2016/17) </a:t>
            </a:r>
            <a:r>
              <a:rPr lang="en-GB" sz="1800" dirty="0">
                <a:latin typeface="Arial" panose="020B0604020202020204" pitchFamily="34" charset="0"/>
                <a:cs typeface="Arial" panose="020B0604020202020204" pitchFamily="34" charset="0"/>
              </a:rPr>
              <a:t>to </a:t>
            </a:r>
            <a:r>
              <a:rPr lang="en-GB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68.1%</a:t>
            </a:r>
            <a:r>
              <a:rPr lang="en-GB" sz="12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n-GB" sz="1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2019/20) </a:t>
            </a:r>
            <a:r>
              <a:rPr lang="en-GB" sz="1800" dirty="0">
                <a:latin typeface="Arial" panose="020B0604020202020204" pitchFamily="34" charset="0"/>
                <a:cs typeface="Arial" panose="020B0604020202020204" pitchFamily="34" charset="0"/>
              </a:rPr>
              <a:t>of the working population are </a:t>
            </a:r>
            <a:r>
              <a:rPr lang="en-GB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working in Agriculture </a:t>
            </a:r>
            <a:r>
              <a:rPr lang="en-GB" sz="12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n-GB" sz="1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UNHS)</a:t>
            </a:r>
          </a:p>
          <a:p>
            <a:pPr marL="948690" indent="-342900">
              <a:spcBef>
                <a:spcPts val="600"/>
              </a:spcBef>
              <a:spcAft>
                <a:spcPts val="600"/>
              </a:spcAft>
              <a:buFont typeface="Wingdings" pitchFamily="2" charset="2"/>
              <a:buChar char="§"/>
              <a:defRPr/>
            </a:pPr>
            <a:r>
              <a:rPr lang="en-GB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39%</a:t>
            </a:r>
            <a:r>
              <a:rPr lang="en-GB" sz="12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(2016/17) </a:t>
            </a:r>
            <a:r>
              <a:rPr lang="en-GB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to 47%</a:t>
            </a:r>
            <a:r>
              <a:rPr lang="en-GB" sz="12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(2019/20) </a:t>
            </a:r>
            <a:r>
              <a:rPr lang="en-GB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of the working population are in subsistence Agriculture </a:t>
            </a:r>
            <a:r>
              <a:rPr lang="en-GB" sz="12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(UNHS)</a:t>
            </a:r>
          </a:p>
          <a:p>
            <a:pPr marL="948690" indent="-342900">
              <a:spcBef>
                <a:spcPts val="600"/>
              </a:spcBef>
              <a:spcAft>
                <a:spcPts val="600"/>
              </a:spcAft>
              <a:buFont typeface="Wingdings" pitchFamily="2" charset="2"/>
              <a:buChar char="§"/>
              <a:defRPr/>
            </a:pPr>
            <a:r>
              <a:rPr lang="en-GB" sz="1800" dirty="0">
                <a:latin typeface="Arial" panose="020B0604020202020204" pitchFamily="34" charset="0"/>
                <a:cs typeface="Arial" panose="020B0604020202020204" pitchFamily="34" charset="0"/>
              </a:rPr>
              <a:t>Accounts for 36% of </a:t>
            </a:r>
            <a:r>
              <a:rPr lang="en-GB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employment(paid work) </a:t>
            </a:r>
            <a:r>
              <a:rPr lang="en-GB" sz="1800" dirty="0">
                <a:latin typeface="Arial" panose="020B0604020202020204" pitchFamily="34" charset="0"/>
                <a:cs typeface="Arial" panose="020B0604020202020204" pitchFamily="34" charset="0"/>
              </a:rPr>
              <a:t>in Uganda</a:t>
            </a:r>
            <a:r>
              <a:rPr lang="en-GB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948690" indent="-342900">
              <a:spcBef>
                <a:spcPts val="600"/>
              </a:spcBef>
              <a:spcAft>
                <a:spcPts val="600"/>
              </a:spcAft>
              <a:buFont typeface="Wingdings" pitchFamily="2" charset="2"/>
              <a:buChar char="§"/>
              <a:defRPr/>
            </a:pPr>
            <a:r>
              <a:rPr lang="en-GB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Households with enterprises based in Agriculture increased 6.5% </a:t>
            </a:r>
            <a:r>
              <a:rPr lang="en-GB" sz="12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n-GB" sz="1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2016/17) </a:t>
            </a:r>
            <a:r>
              <a:rPr lang="en-GB" sz="1800" dirty="0">
                <a:latin typeface="Arial" panose="020B0604020202020204" pitchFamily="34" charset="0"/>
                <a:cs typeface="Arial" panose="020B0604020202020204" pitchFamily="34" charset="0"/>
              </a:rPr>
              <a:t>to </a:t>
            </a:r>
            <a:r>
              <a:rPr lang="en-GB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7.5% </a:t>
            </a:r>
            <a:r>
              <a:rPr lang="en-GB" sz="12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n-GB" sz="1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2019/20) </a:t>
            </a:r>
            <a:endParaRPr lang="en-GB" sz="1200" b="1" dirty="0" smtClean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948690" indent="-342900">
              <a:spcBef>
                <a:spcPts val="600"/>
              </a:spcBef>
              <a:spcAft>
                <a:spcPts val="600"/>
              </a:spcAft>
              <a:buFont typeface="Wingdings" pitchFamily="2" charset="2"/>
              <a:buChar char="§"/>
              <a:defRPr/>
            </a:pPr>
            <a:r>
              <a:rPr lang="en-GB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Due to covid-19, working persons in subsistence Agriculture increased 41% - 52% </a:t>
            </a:r>
            <a:r>
              <a:rPr lang="en-GB" sz="12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(UNHS)</a:t>
            </a:r>
            <a:endParaRPr lang="en-GB" sz="12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948690" indent="-342900">
              <a:spcBef>
                <a:spcPts val="600"/>
              </a:spcBef>
              <a:spcAft>
                <a:spcPts val="600"/>
              </a:spcAft>
              <a:buFont typeface="Wingdings" pitchFamily="2" charset="2"/>
              <a:buChar char="§"/>
              <a:defRPr/>
            </a:pPr>
            <a:r>
              <a:rPr lang="en-U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Agriculture sector 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contributed </a:t>
            </a:r>
            <a:r>
              <a:rPr lang="en-U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24.0% to 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overall </a:t>
            </a:r>
            <a:r>
              <a:rPr lang="en-U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GDP at current prices in 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2019/20 </a:t>
            </a:r>
            <a:endParaRPr lang="en-US" sz="1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948690" indent="-342900">
              <a:spcBef>
                <a:spcPts val="600"/>
              </a:spcBef>
              <a:spcAft>
                <a:spcPts val="600"/>
              </a:spcAft>
              <a:buFont typeface="Wingdings" pitchFamily="2" charset="2"/>
              <a:buChar char="§"/>
              <a:defRPr/>
            </a:pPr>
            <a:r>
              <a:rPr lang="en-U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The sector recorded a growth rate of 4.8% in 2019/20</a:t>
            </a:r>
          </a:p>
          <a:p>
            <a:pPr marL="605790" indent="0">
              <a:spcBef>
                <a:spcPts val="600"/>
              </a:spcBef>
              <a:spcAft>
                <a:spcPts val="600"/>
              </a:spcAft>
              <a:buNone/>
              <a:defRPr/>
            </a:pP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Commercialization 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of Agriculture 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continues to linked 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farms to the market 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economy.</a:t>
            </a:r>
          </a:p>
          <a:p>
            <a:pPr>
              <a:spcBef>
                <a:spcPts val="1800"/>
              </a:spcBef>
            </a:pPr>
            <a:endParaRPr lang="en-US" sz="1400" dirty="0">
              <a:latin typeface="+mj-lt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830" y="2108835"/>
            <a:ext cx="1897039" cy="36505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65236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sz="4000" b="1" dirty="0">
                <a:solidFill>
                  <a:srgbClr val="0070C0"/>
                </a:solidFill>
              </a:rPr>
              <a:t/>
            </a:r>
            <a:br>
              <a:rPr lang="en-US" sz="4000" b="1" dirty="0">
                <a:solidFill>
                  <a:srgbClr val="0070C0"/>
                </a:solidFill>
              </a:rPr>
            </a:br>
            <a:r>
              <a:rPr lang="en-US" sz="4000" b="1" dirty="0" smtClean="0">
                <a:solidFill>
                  <a:schemeClr val="tx1"/>
                </a:solidFill>
              </a:rPr>
              <a:t>Introduction</a:t>
            </a:r>
            <a:r>
              <a:rPr lang="en-US" sz="4900" b="1" dirty="0">
                <a:solidFill>
                  <a:srgbClr val="0070C0"/>
                </a:solidFill>
                <a:latin typeface="Bell MT" panose="02020503060305020303" pitchFamily="18" charset="0"/>
              </a:rPr>
              <a:t/>
            </a:r>
            <a:br>
              <a:rPr lang="en-US" sz="4900" b="1" dirty="0">
                <a:solidFill>
                  <a:srgbClr val="0070C0"/>
                </a:solidFill>
                <a:latin typeface="Bell MT" panose="02020503060305020303" pitchFamily="18" charset="0"/>
              </a:rPr>
            </a:br>
            <a:endParaRPr lang="en-GB" sz="4900" dirty="0"/>
          </a:p>
        </p:txBody>
      </p:sp>
      <p:sp>
        <p:nvSpPr>
          <p:cNvPr id="7" name="TextBox 6"/>
          <p:cNvSpPr txBox="1"/>
          <p:nvPr/>
        </p:nvSpPr>
        <p:spPr>
          <a:xfrm>
            <a:off x="566928" y="2027811"/>
            <a:ext cx="4888992" cy="3693319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2352" y="2060448"/>
            <a:ext cx="3499104" cy="36606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4949952" y="1816608"/>
            <a:ext cx="6800770" cy="4739759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en-US" sz="2400" b="1" i="1" dirty="0" smtClean="0"/>
              <a:t>Production of the PPI-A</a:t>
            </a:r>
          </a:p>
          <a:p>
            <a:pPr algn="just"/>
            <a:r>
              <a:rPr lang="en-US" sz="2000" i="1" dirty="0" smtClean="0"/>
              <a:t>The Producer Price </a:t>
            </a:r>
            <a:r>
              <a:rPr lang="en-US" sz="2000" i="1" dirty="0"/>
              <a:t>I</a:t>
            </a:r>
            <a:r>
              <a:rPr lang="en-US" sz="2000" i="1" dirty="0" smtClean="0"/>
              <a:t>ndex –Agriculture is one of the indices produced and disseminated by the Uganda Bureau of Statistics (UBOS) under the UBOS Act  </a:t>
            </a:r>
            <a:r>
              <a:rPr lang="en-US" sz="2000" i="1" dirty="0"/>
              <a:t>No. 12, 1998</a:t>
            </a:r>
            <a:r>
              <a:rPr lang="en-US" sz="2000" i="1" dirty="0" smtClean="0"/>
              <a:t>.</a:t>
            </a:r>
          </a:p>
          <a:p>
            <a:pPr algn="just"/>
            <a:endParaRPr lang="en-US" sz="2000" i="1" dirty="0"/>
          </a:p>
          <a:p>
            <a:pPr algn="just"/>
            <a:r>
              <a:rPr lang="en-US" sz="2000" b="1" i="1" dirty="0"/>
              <a:t>U</a:t>
            </a:r>
            <a:r>
              <a:rPr lang="en-US" sz="2000" b="1" i="1" dirty="0" smtClean="0"/>
              <a:t>sers</a:t>
            </a:r>
            <a:endParaRPr lang="en-US" sz="2000" i="1" dirty="0"/>
          </a:p>
          <a:p>
            <a:pPr algn="just"/>
            <a:r>
              <a:rPr lang="en-US" sz="2000" i="1" dirty="0" smtClean="0"/>
              <a:t>Main users of the index include; Ministry of Agriculture, Animal Industry and Fisheries, FAO, Ministry of Finance, Planning and Economic Development , Central Bank, Ministry of Trade, Media, the Higher Local Governments, Non-Government Organisations, Private sector involved with trade and agro-industrialization, Research &amp; Academics,  among others.</a:t>
            </a:r>
          </a:p>
          <a:p>
            <a:pPr algn="just"/>
            <a:r>
              <a:rPr lang="en-US" sz="2000" i="1" dirty="0" smtClean="0"/>
              <a:t> </a:t>
            </a:r>
            <a:endParaRPr lang="en-US" sz="2000" i="1" dirty="0"/>
          </a:p>
          <a:p>
            <a:pPr algn="just"/>
            <a:r>
              <a:rPr lang="en-US" sz="2000" b="1" i="1" dirty="0" smtClean="0"/>
              <a:t>UBOS Strategic goal.</a:t>
            </a:r>
          </a:p>
          <a:p>
            <a:pPr algn="just"/>
            <a:r>
              <a:rPr lang="en-US" sz="2000" i="1" dirty="0" smtClean="0"/>
              <a:t>Increased </a:t>
            </a:r>
            <a:r>
              <a:rPr lang="en-US" sz="2000" i="1" dirty="0"/>
              <a:t>use of statistics for development results.</a:t>
            </a:r>
          </a:p>
        </p:txBody>
      </p:sp>
    </p:spTree>
    <p:extLst>
      <p:ext uri="{BB962C8B-B14F-4D97-AF65-F5344CB8AC3E}">
        <p14:creationId xmlns:p14="http://schemas.microsoft.com/office/powerpoint/2010/main" val="25907939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28299" y="365125"/>
            <a:ext cx="10125500" cy="1325563"/>
          </a:xfrm>
        </p:spPr>
        <p:txBody>
          <a:bodyPr>
            <a:noAutofit/>
          </a:bodyPr>
          <a:lstStyle/>
          <a:p>
            <a:pPr algn="ctr"/>
            <a:r>
              <a:rPr lang="it-IT" sz="4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Background: Key Agricultural Statistics</a:t>
            </a:r>
            <a:endParaRPr lang="en-GB" sz="4000" dirty="0">
              <a:solidFill>
                <a:schemeClr val="tx1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830" y="2108835"/>
            <a:ext cx="1105469" cy="42373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2525" y="1774209"/>
            <a:ext cx="10202412" cy="49131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596497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sz="4000" b="1" dirty="0">
                <a:solidFill>
                  <a:srgbClr val="0070C0"/>
                </a:solidFill>
              </a:rPr>
              <a:t/>
            </a:r>
            <a:br>
              <a:rPr lang="en-US" sz="4000" b="1" dirty="0">
                <a:solidFill>
                  <a:srgbClr val="0070C0"/>
                </a:solidFill>
              </a:rPr>
            </a:br>
            <a:r>
              <a:rPr lang="en-US" sz="4000" b="1" dirty="0" smtClean="0"/>
              <a:t>Purpose of the Producer </a:t>
            </a:r>
            <a:r>
              <a:rPr lang="en-US" sz="4000" b="1" dirty="0"/>
              <a:t>Price Index </a:t>
            </a:r>
            <a:br>
              <a:rPr lang="en-US" sz="4000" b="1" dirty="0"/>
            </a:br>
            <a:r>
              <a:rPr lang="en-US" sz="4900" b="1" dirty="0">
                <a:solidFill>
                  <a:srgbClr val="0070C0"/>
                </a:solidFill>
                <a:latin typeface="Bell MT" panose="02020503060305020303" pitchFamily="18" charset="0"/>
              </a:rPr>
              <a:t/>
            </a:r>
            <a:br>
              <a:rPr lang="en-US" sz="4900" b="1" dirty="0">
                <a:solidFill>
                  <a:srgbClr val="0070C0"/>
                </a:solidFill>
                <a:latin typeface="Bell MT" panose="02020503060305020303" pitchFamily="18" charset="0"/>
              </a:rPr>
            </a:br>
            <a:endParaRPr lang="en-GB" sz="4900" dirty="0"/>
          </a:p>
        </p:txBody>
      </p:sp>
      <p:sp>
        <p:nvSpPr>
          <p:cNvPr id="3" name="TextBox 2"/>
          <p:cNvSpPr txBox="1"/>
          <p:nvPr/>
        </p:nvSpPr>
        <p:spPr>
          <a:xfrm>
            <a:off x="5455920" y="1816608"/>
            <a:ext cx="6589776" cy="4585871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n-US" sz="2400" dirty="0" smtClean="0"/>
              <a:t>Produced to show the </a:t>
            </a:r>
            <a:r>
              <a:rPr lang="en-US" sz="2400" b="1" dirty="0" smtClean="0">
                <a:solidFill>
                  <a:srgbClr val="FF0000"/>
                </a:solidFill>
              </a:rPr>
              <a:t>pattern and level of the average farm-gate price received by farmers/producers</a:t>
            </a:r>
            <a:r>
              <a:rPr lang="en-US" sz="2400" dirty="0" smtClean="0"/>
              <a:t> for a unit of primary agriculture products over time with reference to a base period.</a:t>
            </a:r>
          </a:p>
          <a:p>
            <a:pPr algn="just"/>
            <a:endParaRPr lang="en-US" sz="2800" dirty="0" smtClean="0"/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n-US" sz="2400" dirty="0" smtClean="0"/>
              <a:t>To measure </a:t>
            </a:r>
            <a:r>
              <a:rPr lang="en-US" sz="2400" b="1" dirty="0" smtClean="0">
                <a:solidFill>
                  <a:srgbClr val="FF0000"/>
                </a:solidFill>
              </a:rPr>
              <a:t>producer </a:t>
            </a:r>
            <a:r>
              <a:rPr lang="en-US" sz="2400" b="1" dirty="0">
                <a:solidFill>
                  <a:srgbClr val="FF0000"/>
                </a:solidFill>
              </a:rPr>
              <a:t>price </a:t>
            </a:r>
            <a:r>
              <a:rPr lang="en-US" sz="2400" b="1" dirty="0" smtClean="0">
                <a:solidFill>
                  <a:srgbClr val="FF0000"/>
                </a:solidFill>
              </a:rPr>
              <a:t>inflation </a:t>
            </a:r>
            <a:r>
              <a:rPr lang="en-US" sz="2400" dirty="0" smtClean="0">
                <a:solidFill>
                  <a:schemeClr val="tx1"/>
                </a:solidFill>
              </a:rPr>
              <a:t>which </a:t>
            </a:r>
            <a:r>
              <a:rPr lang="en-US" sz="2400" dirty="0" smtClean="0"/>
              <a:t>the average change in the selling price received by farmers over a period of one year.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endParaRPr lang="en-US" sz="2400" dirty="0" smtClean="0"/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n-US" sz="2400" dirty="0" smtClean="0"/>
              <a:t>To monitor policy outcomes </a:t>
            </a:r>
            <a:r>
              <a:rPr lang="en-US" sz="2400" dirty="0"/>
              <a:t>and decision-making </a:t>
            </a:r>
            <a:r>
              <a:rPr lang="en-US" sz="2400" dirty="0" smtClean="0"/>
              <a:t>for development.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671" y="1987312"/>
            <a:ext cx="4524422" cy="45090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708351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65528" y="873457"/>
            <a:ext cx="7874759" cy="817232"/>
          </a:xfrm>
        </p:spPr>
        <p:txBody>
          <a:bodyPr>
            <a:noAutofit/>
          </a:bodyPr>
          <a:lstStyle/>
          <a:p>
            <a:pPr algn="ctr"/>
            <a:r>
              <a:rPr lang="en-US" sz="3200" b="1" dirty="0">
                <a:solidFill>
                  <a:srgbClr val="0070C0"/>
                </a:solidFill>
              </a:rPr>
              <a:t/>
            </a:r>
            <a:br>
              <a:rPr lang="en-US" sz="3200" b="1" dirty="0">
                <a:solidFill>
                  <a:srgbClr val="0070C0"/>
                </a:solidFill>
              </a:rPr>
            </a:br>
            <a:r>
              <a:rPr lang="en-US" sz="3200" b="1" dirty="0" smtClean="0">
                <a:solidFill>
                  <a:schemeClr val="tx1"/>
                </a:solidFill>
              </a:rPr>
              <a:t>Definition of Producer Price / </a:t>
            </a:r>
            <a:r>
              <a:rPr lang="en-US" sz="3200" b="1" dirty="0">
                <a:solidFill>
                  <a:schemeClr val="tx1"/>
                </a:solidFill>
              </a:rPr>
              <a:t>Farm-gate p</a:t>
            </a:r>
            <a:r>
              <a:rPr lang="en-US" sz="3200" b="1" dirty="0" smtClean="0">
                <a:solidFill>
                  <a:schemeClr val="tx1"/>
                </a:solidFill>
              </a:rPr>
              <a:t>rice</a:t>
            </a:r>
            <a:r>
              <a:rPr lang="en-US" sz="3200" b="1" dirty="0"/>
              <a:t/>
            </a:r>
            <a:br>
              <a:rPr lang="en-US" sz="3200" b="1" dirty="0"/>
            </a:br>
            <a:r>
              <a:rPr lang="en-US" sz="4000" b="1" dirty="0">
                <a:solidFill>
                  <a:srgbClr val="0070C0"/>
                </a:solidFill>
                <a:latin typeface="Bell MT" panose="02020503060305020303" pitchFamily="18" charset="0"/>
              </a:rPr>
              <a:t/>
            </a:r>
            <a:br>
              <a:rPr lang="en-US" sz="4000" b="1" dirty="0">
                <a:solidFill>
                  <a:srgbClr val="0070C0"/>
                </a:solidFill>
                <a:latin typeface="Bell MT" panose="02020503060305020303" pitchFamily="18" charset="0"/>
              </a:rPr>
            </a:br>
            <a:endParaRPr lang="en-GB" sz="4000" dirty="0"/>
          </a:p>
        </p:txBody>
      </p:sp>
      <p:sp>
        <p:nvSpPr>
          <p:cNvPr id="7" name="TextBox 6"/>
          <p:cNvSpPr txBox="1"/>
          <p:nvPr/>
        </p:nvSpPr>
        <p:spPr>
          <a:xfrm>
            <a:off x="566928" y="2027811"/>
            <a:ext cx="4888992" cy="3693319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3739489" y="1816608"/>
            <a:ext cx="8306208" cy="4339650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n-US" sz="2400" dirty="0" smtClean="0"/>
              <a:t>The average basic price received by </a:t>
            </a:r>
            <a:r>
              <a:rPr lang="en-US" sz="2400" dirty="0"/>
              <a:t>f</a:t>
            </a:r>
            <a:r>
              <a:rPr lang="en-US" sz="2400" dirty="0" smtClean="0"/>
              <a:t>armers in the domestic market for a specific primary agricultural commodity available at the farm or  at a selling point near their residences (e.g. Farmers’ market)—ISIC &amp; OECD </a:t>
            </a:r>
          </a:p>
          <a:p>
            <a:pPr algn="just"/>
            <a:endParaRPr lang="en-US" sz="2800" dirty="0" smtClean="0"/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n-US" sz="2400" dirty="0" smtClean="0"/>
              <a:t>The producer price /farm-gate price and does not include </a:t>
            </a:r>
            <a:r>
              <a:rPr lang="en-US" sz="2400" b="1" dirty="0" smtClean="0">
                <a:solidFill>
                  <a:srgbClr val="FF0000"/>
                </a:solidFill>
              </a:rPr>
              <a:t>taxes, delivery and transport </a:t>
            </a:r>
            <a:r>
              <a:rPr lang="en-US" sz="2400" dirty="0" smtClean="0"/>
              <a:t>costs/charges.</a:t>
            </a:r>
            <a:endParaRPr lang="en-US" sz="2400" b="1" dirty="0" smtClean="0"/>
          </a:p>
          <a:p>
            <a:pPr marL="342900" indent="-342900" algn="just">
              <a:buFont typeface="Arial" panose="020B0604020202020204" pitchFamily="34" charset="0"/>
              <a:buChar char="•"/>
            </a:pPr>
            <a:endParaRPr lang="en-US" sz="2800" b="1" dirty="0"/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n-US" sz="2400" dirty="0" smtClean="0"/>
              <a:t>The producer prices are collected monthly by a team of market monitors based in the local areas.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endParaRPr lang="en-US" sz="28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126" y="1816608"/>
            <a:ext cx="3374362" cy="14264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8301" y="3243072"/>
            <a:ext cx="3371187" cy="14386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065" y="4681728"/>
            <a:ext cx="3366423" cy="13655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828946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sz="4000" b="1" dirty="0">
                <a:solidFill>
                  <a:srgbClr val="0070C0"/>
                </a:solidFill>
              </a:rPr>
              <a:t/>
            </a:r>
            <a:br>
              <a:rPr lang="en-US" sz="4000" b="1" dirty="0">
                <a:solidFill>
                  <a:srgbClr val="0070C0"/>
                </a:solidFill>
              </a:rPr>
            </a:br>
            <a:r>
              <a:rPr lang="en-US" sz="4000" b="1" dirty="0" smtClean="0">
                <a:solidFill>
                  <a:schemeClr val="tx1"/>
                </a:solidFill>
              </a:rPr>
              <a:t>PPI-A Variable Coverage </a:t>
            </a:r>
            <a:r>
              <a:rPr lang="en-US" sz="4900" b="1" dirty="0">
                <a:solidFill>
                  <a:srgbClr val="0070C0"/>
                </a:solidFill>
                <a:latin typeface="Bell MT" panose="02020503060305020303" pitchFamily="18" charset="0"/>
              </a:rPr>
              <a:t/>
            </a:r>
            <a:br>
              <a:rPr lang="en-US" sz="4900" b="1" dirty="0">
                <a:solidFill>
                  <a:srgbClr val="0070C0"/>
                </a:solidFill>
                <a:latin typeface="Bell MT" panose="02020503060305020303" pitchFamily="18" charset="0"/>
              </a:rPr>
            </a:br>
            <a:endParaRPr lang="en-GB" sz="49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23127" y="4118378"/>
            <a:ext cx="2797791" cy="2487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30054" y="4118378"/>
            <a:ext cx="2593073" cy="2487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20919" y="4118378"/>
            <a:ext cx="3193576" cy="2487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671" y="4118378"/>
            <a:ext cx="2627383" cy="2487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671" y="1760560"/>
            <a:ext cx="2504553" cy="23578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7224" y="1760559"/>
            <a:ext cx="2715904" cy="23578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5923127" y="1760560"/>
            <a:ext cx="5991368" cy="22510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lnSpc>
                <a:spcPct val="150000"/>
              </a:lnSpc>
              <a:buFont typeface="+mj-lt"/>
              <a:buAutoNum type="arabicPeriod"/>
            </a:pPr>
            <a:r>
              <a:rPr lang="en-US" sz="2400" dirty="0" smtClean="0"/>
              <a:t>Crops Production	- Food &amp; Cash crops</a:t>
            </a:r>
          </a:p>
          <a:p>
            <a:pPr marL="457200" indent="-457200">
              <a:lnSpc>
                <a:spcPct val="150000"/>
              </a:lnSpc>
              <a:buFont typeface="+mj-lt"/>
              <a:buAutoNum type="arabicPeriod"/>
            </a:pPr>
            <a:r>
              <a:rPr lang="en-US" sz="2400" dirty="0" smtClean="0"/>
              <a:t>Fish Production	- Catch &amp; Aquaculture</a:t>
            </a:r>
          </a:p>
          <a:p>
            <a:pPr marL="457200" indent="-457200">
              <a:lnSpc>
                <a:spcPct val="150000"/>
              </a:lnSpc>
              <a:buFont typeface="+mj-lt"/>
              <a:buAutoNum type="arabicPeriod"/>
            </a:pPr>
            <a:r>
              <a:rPr lang="en-US" sz="2400" dirty="0" smtClean="0"/>
              <a:t>Animal production-Animal, birds, products</a:t>
            </a:r>
          </a:p>
          <a:p>
            <a:pPr marL="457200" indent="-457200">
              <a:lnSpc>
                <a:spcPct val="150000"/>
              </a:lnSpc>
              <a:buFont typeface="+mj-lt"/>
              <a:buAutoNum type="arabicPeriod"/>
            </a:pPr>
            <a:r>
              <a:rPr lang="en-US" sz="2400" dirty="0" smtClean="0"/>
              <a:t>Forestry &amp; Logging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2081812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19466"/>
            <a:ext cx="10515600" cy="793115"/>
          </a:xfrm>
        </p:spPr>
        <p:txBody>
          <a:bodyPr>
            <a:normAutofit fontScale="90000"/>
          </a:bodyPr>
          <a:lstStyle/>
          <a:p>
            <a:pPr algn="ctr"/>
            <a:r>
              <a:rPr lang="en-US" sz="4000" b="1" dirty="0">
                <a:solidFill>
                  <a:srgbClr val="0070C0"/>
                </a:solidFill>
              </a:rPr>
              <a:t/>
            </a:r>
            <a:br>
              <a:rPr lang="en-US" sz="4000" b="1" dirty="0">
                <a:solidFill>
                  <a:srgbClr val="0070C0"/>
                </a:solidFill>
              </a:rPr>
            </a:br>
            <a:r>
              <a:rPr lang="en-US" sz="4900" b="1" dirty="0" smtClean="0">
                <a:solidFill>
                  <a:schemeClr val="tx1"/>
                </a:solidFill>
              </a:rPr>
              <a:t>PPI- Agricultural Basket</a:t>
            </a:r>
            <a:endParaRPr lang="en-GB" sz="4900" dirty="0">
              <a:solidFill>
                <a:schemeClr val="tx1"/>
              </a:solidFill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33883069"/>
              </p:ext>
            </p:extLst>
          </p:nvPr>
        </p:nvGraphicFramePr>
        <p:xfrm>
          <a:off x="1951628" y="1426882"/>
          <a:ext cx="8407022" cy="5373444"/>
        </p:xfrm>
        <a:graphic>
          <a:graphicData uri="http://schemas.openxmlformats.org/drawingml/2006/table">
            <a:tbl>
              <a:tblPr/>
              <a:tblGrid>
                <a:gridCol w="676428"/>
                <a:gridCol w="4349744"/>
                <a:gridCol w="3380850"/>
              </a:tblGrid>
              <a:tr h="268183"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International Standard Classification Group </a:t>
                      </a:r>
                      <a:endParaRPr lang="en-US" sz="1800" b="1" i="0" u="none" strike="noStrike" dirty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Examples</a:t>
                      </a:r>
                      <a:endParaRPr lang="en-US" sz="1800" b="1" i="0" u="none" strike="noStrike" dirty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7818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00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Growing of Cereals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Maize,</a:t>
                      </a:r>
                      <a:r>
                        <a:rPr lang="en-US" sz="1100" b="1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Millet, Sorghum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7818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01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Growing of </a:t>
                      </a:r>
                      <a:r>
                        <a:rPr lang="en-US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Leguminous </a:t>
                      </a:r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crop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Beans, Peas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7818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02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Growing of oil seeds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G. nuts, Soya, Sim-Sim, Palm-oil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7818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03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Growing rice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Super</a:t>
                      </a:r>
                      <a:r>
                        <a:rPr lang="en-US" sz="1100" b="1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, Kaiso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7818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04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Growing leafy or stem vegetables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Cabbage,</a:t>
                      </a:r>
                      <a:r>
                        <a:rPr lang="en-US" sz="1100" b="1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</a:t>
                      </a:r>
                      <a:r>
                        <a:rPr lang="en-US" sz="1100" b="1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Gobe</a:t>
                      </a:r>
                      <a:r>
                        <a:rPr lang="en-US" sz="1100" b="1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, Spinach, Sukuma, </a:t>
                      </a:r>
                      <a:r>
                        <a:rPr lang="en-US" sz="1100" b="1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etc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46416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05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Growing of fruit bearing vegetables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Tomatoes, Egg-plants, watermelon, Pumpkin, Bitter tomatoes, Cucumber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7818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06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Growing of </a:t>
                      </a:r>
                      <a:r>
                        <a:rPr lang="en-US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bulb </a:t>
                      </a:r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or tuberous vegetables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Onions , Carrots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7818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07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Growing of roots  tubers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Sweet Potatoes, Irish, Cassava, Yams 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7818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08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Growing sugarcane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Sugar-cane</a:t>
                      </a:r>
                      <a:r>
                        <a:rPr lang="en-US" sz="1100" b="1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for making sugar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7818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09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Growing tobacco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Tobacco leaves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7818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Growing of fibre crops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Cotton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7818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11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Growing of tropical fruits and subtropical fruits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Jackfruit, Pineapple, Avocado, passion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7818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12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Banana and plantain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Banana(food), Sweet bananas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7818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13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Growing of citrus fruits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Oranges,</a:t>
                      </a:r>
                      <a:r>
                        <a:rPr lang="en-US" sz="1100" b="1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Lemons, Tangerines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7818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14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Growing of beverage </a:t>
                      </a:r>
                      <a:r>
                        <a:rPr lang="en-US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crops---</a:t>
                      </a:r>
                      <a:r>
                        <a:rPr lang="en-US" sz="1100" b="1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Mainly Cash-crops</a:t>
                      </a:r>
                      <a:endParaRPr lang="en-US" sz="1100" b="1" i="0" u="none" strike="noStrike" dirty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Coffee, Tea, Cocoa, Vanilla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7818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19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Raising of Cattle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Indigenous</a:t>
                      </a:r>
                      <a:r>
                        <a:rPr lang="en-US" sz="1100" b="1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and Exotic </a:t>
                      </a:r>
                      <a:r>
                        <a:rPr lang="en-US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Cows, Bulls, Heifer, Steers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7818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Production of raw milk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Unprocessed Milk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7818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21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Raising of sheep and goats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Local and exotic</a:t>
                      </a:r>
                      <a:r>
                        <a:rPr lang="en-US" sz="1100" b="1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</a:t>
                      </a:r>
                      <a:r>
                        <a:rPr lang="en-US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Sheep, Goat, Ram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7818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22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Raising of swine/pigs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Boar , Sow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7818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23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Raising of poultry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Hen, Cock, Ducks, Turkey, 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7818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24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Production of eggs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Local and</a:t>
                      </a:r>
                      <a:r>
                        <a:rPr lang="en-US" sz="1100" b="1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Exotic eggs 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2894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25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Raising of other </a:t>
                      </a:r>
                      <a:r>
                        <a:rPr lang="en-US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animals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Rabbits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7818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26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Bee keeping and production of honey and beeswax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Honey 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7818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27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Forestry and Logging products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Firewood, </a:t>
                      </a:r>
                      <a:r>
                        <a:rPr lang="en-US" sz="1100" b="1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kalitunsi</a:t>
                      </a:r>
                      <a:r>
                        <a:rPr lang="en-US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,</a:t>
                      </a:r>
                      <a:r>
                        <a:rPr lang="en-US" sz="1100" b="1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timber, fencing &amp; Rafter pole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7818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28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Fresh and Aquaculture fisheries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Tilapia, Nile-Perch, Silver, Catfish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10426890" y="4804012"/>
            <a:ext cx="1765110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A basket of 95 Commodities produced in the domestic economy</a:t>
            </a:r>
            <a:endParaRPr lang="en-US" sz="2000" b="1" dirty="0"/>
          </a:p>
        </p:txBody>
      </p:sp>
    </p:spTree>
    <p:extLst>
      <p:ext uri="{BB962C8B-B14F-4D97-AF65-F5344CB8AC3E}">
        <p14:creationId xmlns:p14="http://schemas.microsoft.com/office/powerpoint/2010/main" val="26573350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sz="4000" b="1" dirty="0">
                <a:solidFill>
                  <a:srgbClr val="0070C0"/>
                </a:solidFill>
              </a:rPr>
              <a:t/>
            </a:r>
            <a:br>
              <a:rPr lang="en-US" sz="4000" b="1" dirty="0">
                <a:solidFill>
                  <a:srgbClr val="0070C0"/>
                </a:solidFill>
              </a:rPr>
            </a:br>
            <a:r>
              <a:rPr lang="en-US" sz="4000" b="1" dirty="0" smtClean="0">
                <a:solidFill>
                  <a:schemeClr val="tx1"/>
                </a:solidFill>
              </a:rPr>
              <a:t>Data sources</a:t>
            </a:r>
            <a:r>
              <a:rPr lang="en-US" sz="4900" b="1" dirty="0">
                <a:solidFill>
                  <a:srgbClr val="0070C0"/>
                </a:solidFill>
                <a:latin typeface="Bell MT" panose="02020503060305020303" pitchFamily="18" charset="0"/>
              </a:rPr>
              <a:t/>
            </a:r>
            <a:br>
              <a:rPr lang="en-US" sz="4900" b="1" dirty="0">
                <a:solidFill>
                  <a:srgbClr val="0070C0"/>
                </a:solidFill>
                <a:latin typeface="Bell MT" panose="02020503060305020303" pitchFamily="18" charset="0"/>
              </a:rPr>
            </a:br>
            <a:endParaRPr lang="en-GB" sz="49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2373" y="1815152"/>
            <a:ext cx="6069432" cy="51383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TextBox 11"/>
          <p:cNvSpPr txBox="1"/>
          <p:nvPr/>
        </p:nvSpPr>
        <p:spPr>
          <a:xfrm>
            <a:off x="7165075" y="1842448"/>
            <a:ext cx="4963779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 </a:t>
            </a:r>
            <a:r>
              <a:rPr kumimoji="0" lang="en-US" sz="2400" b="1" i="0" u="sng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Details on  sources</a:t>
            </a:r>
          </a:p>
          <a:p>
            <a:pPr marL="342900" marR="0" lvl="0" indent="-34290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21 Crop Markets</a:t>
            </a:r>
          </a:p>
          <a:p>
            <a:pPr marL="342900" marR="0" lvl="0" indent="-34290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23 Livestock Markets</a:t>
            </a:r>
          </a:p>
          <a:p>
            <a:pPr marL="342900" marR="0" lvl="0" indent="-34290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2400" kern="0" dirty="0" smtClean="0">
                <a:solidFill>
                  <a:prstClr val="black"/>
                </a:solidFill>
              </a:rPr>
              <a:t>21 sources for Cash-crop prices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kern="0" dirty="0">
                <a:solidFill>
                  <a:prstClr val="black"/>
                </a:solidFill>
              </a:rPr>
              <a:t>10 </a:t>
            </a:r>
            <a:r>
              <a:rPr lang="en-US" sz="2400" kern="0" dirty="0" smtClean="0">
                <a:solidFill>
                  <a:prstClr val="black"/>
                </a:solidFill>
              </a:rPr>
              <a:t>sources for </a:t>
            </a: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Fish &amp; Aquaculture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15</a:t>
            </a:r>
            <a:r>
              <a:rPr kumimoji="0" lang="en-US" sz="2400" b="0" i="0" u="none" strike="noStrike" kern="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 F</a:t>
            </a: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orestry product providers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kern="0" dirty="0">
              <a:solidFill>
                <a:prstClr val="black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Data collection is conducted monthly by market monitors using paper questionnaires.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kern="0" dirty="0">
              <a:solidFill>
                <a:prstClr val="black"/>
              </a:solidFill>
            </a:endParaRPr>
          </a:p>
        </p:txBody>
      </p:sp>
      <p:sp>
        <p:nvSpPr>
          <p:cNvPr id="4" name="Right Brace 3"/>
          <p:cNvSpPr/>
          <p:nvPr/>
        </p:nvSpPr>
        <p:spPr>
          <a:xfrm>
            <a:off x="10140286" y="2327364"/>
            <a:ext cx="397788" cy="669246"/>
          </a:xfrm>
          <a:prstGeom prst="rightBrac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10538074" y="2395181"/>
            <a:ext cx="128088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44 Markets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27702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Flow_SignoffStatus xmlns="bd472429-288a-4376-94bc-5efba0ecd2b6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CCCB8F1658BF9489F0AF55D06554132" ma:contentTypeVersion="13" ma:contentTypeDescription="Create a new document." ma:contentTypeScope="" ma:versionID="f39ad2c9914a22441093098a01cd844f">
  <xsd:schema xmlns:xsd="http://www.w3.org/2001/XMLSchema" xmlns:xs="http://www.w3.org/2001/XMLSchema" xmlns:p="http://schemas.microsoft.com/office/2006/metadata/properties" xmlns:ns2="bd472429-288a-4376-94bc-5efba0ecd2b6" xmlns:ns3="b6a3b5e8-9a5d-48de-8dd4-71f80e1de32d" targetNamespace="http://schemas.microsoft.com/office/2006/metadata/properties" ma:root="true" ma:fieldsID="fd6d659d9e93f28805c4e89c8e3bdd9e" ns2:_="" ns3:_="">
    <xsd:import namespace="bd472429-288a-4376-94bc-5efba0ecd2b6"/>
    <xsd:import namespace="b6a3b5e8-9a5d-48de-8dd4-71f80e1de32d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OCR" minOccurs="0"/>
                <xsd:element ref="ns2:MediaServiceDateTaken" minOccurs="0"/>
                <xsd:element ref="ns2:_Flow_SignoffStatus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  <xsd:element ref="ns2:MediaServiceGenerationTime" minOccurs="0"/>
                <xsd:element ref="ns2:MediaServiceEventHashCode" minOccurs="0"/>
                <xsd:element ref="ns2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d472429-288a-4376-94bc-5efba0ecd2b6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_Flow_SignoffStatus" ma:index="13" nillable="true" ma:displayName="Sign-off status" ma:internalName="Sign_x002d_off_x0020_status">
      <xsd:simpleType>
        <xsd:restriction base="dms:Text"/>
      </xsd:simpleType>
    </xsd:element>
    <xsd:element name="MediaServiceAutoKeyPoints" ma:index="14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5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GenerationTime" ma:index="18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9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20" nillable="true" ma:displayName="Location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6a3b5e8-9a5d-48de-8dd4-71f80e1de32d" elementFormDefault="qualified">
    <xsd:import namespace="http://schemas.microsoft.com/office/2006/documentManagement/types"/>
    <xsd:import namespace="http://schemas.microsoft.com/office/infopath/2007/PartnerControls"/>
    <xsd:element name="SharedWithUsers" ma:index="16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7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855CB0C4-5B0F-442B-BC3C-6A0DE14792D9}">
  <ds:schemaRefs>
    <ds:schemaRef ds:uri="http://purl.org/dc/elements/1.1/"/>
    <ds:schemaRef ds:uri="http://schemas.microsoft.com/office/2006/metadata/properties"/>
    <ds:schemaRef ds:uri="http://schemas.openxmlformats.org/package/2006/metadata/core-properties"/>
    <ds:schemaRef ds:uri="http://schemas.microsoft.com/office/infopath/2007/PartnerControls"/>
    <ds:schemaRef ds:uri="http://schemas.microsoft.com/office/2006/documentManagement/types"/>
    <ds:schemaRef ds:uri="http://purl.org/dc/dcmitype/"/>
    <ds:schemaRef ds:uri="b6a3b5e8-9a5d-48de-8dd4-71f80e1de32d"/>
    <ds:schemaRef ds:uri="bd472429-288a-4376-94bc-5efba0ecd2b6"/>
    <ds:schemaRef ds:uri="http://www.w3.org/XML/1998/namespace"/>
    <ds:schemaRef ds:uri="http://purl.org/dc/terms/"/>
  </ds:schemaRefs>
</ds:datastoreItem>
</file>

<file path=customXml/itemProps2.xml><?xml version="1.0" encoding="utf-8"?>
<ds:datastoreItem xmlns:ds="http://schemas.openxmlformats.org/officeDocument/2006/customXml" ds:itemID="{5819A958-84E7-4425-AA97-D38F1BE9DA44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71064678-94C4-4C3D-860D-5BF0DB95C6EB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bd472429-288a-4376-94bc-5efba0ecd2b6"/>
    <ds:schemaRef ds:uri="b6a3b5e8-9a5d-48de-8dd4-71f80e1de32d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18088</TotalTime>
  <Words>1230</Words>
  <Application>Microsoft Office PowerPoint</Application>
  <PresentationFormat>Widescreen</PresentationFormat>
  <Paragraphs>285</Paragraphs>
  <Slides>26</Slides>
  <Notes>24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34" baseType="lpstr">
      <vt:lpstr>Arial</vt:lpstr>
      <vt:lpstr>Arial Narrow</vt:lpstr>
      <vt:lpstr>Bell MT</vt:lpstr>
      <vt:lpstr>Calibri</vt:lpstr>
      <vt:lpstr>Calibri Light</vt:lpstr>
      <vt:lpstr>Times New Roman</vt:lpstr>
      <vt:lpstr>Wingdings</vt:lpstr>
      <vt:lpstr>Office Theme</vt:lpstr>
      <vt:lpstr>               Uganda Bureau of Statistics   Producer Price Index-Agriculture October – December 2021  Press Release March 2022</vt:lpstr>
      <vt:lpstr>Uganda Bureau of Statistics</vt:lpstr>
      <vt:lpstr> Introduction </vt:lpstr>
      <vt:lpstr>Background: Key Agricultural Statistics</vt:lpstr>
      <vt:lpstr> Purpose of the Producer Price Index   </vt:lpstr>
      <vt:lpstr> Definition of Producer Price / Farm-gate price  </vt:lpstr>
      <vt:lpstr> PPI-A Variable Coverage  </vt:lpstr>
      <vt:lpstr> PPI- Agricultural Basket</vt:lpstr>
      <vt:lpstr> Data sources </vt:lpstr>
      <vt:lpstr> Data sources Location </vt:lpstr>
      <vt:lpstr> Methodology</vt:lpstr>
      <vt:lpstr>  Trend of Farm-gate Prices 2020 -2021</vt:lpstr>
      <vt:lpstr>  Pattern of PPI-A Inflation 2019 -2021</vt:lpstr>
      <vt:lpstr> PPI-A Inflation 2018-2021</vt:lpstr>
      <vt:lpstr>PPI-A Inflation 2019 – 2021 by Division</vt:lpstr>
      <vt:lpstr> PPI-A Annual Inflation Dec-2020- Dec 2021</vt:lpstr>
      <vt:lpstr>  Annual Price Inflation Oct – Dec 2021            by Division </vt:lpstr>
      <vt:lpstr>  PPI-A Annual Inflation Dec 2020 – Dec 2021   by Division </vt:lpstr>
      <vt:lpstr> Quarter-on- Quarter Changes in 2021 Q 3 &amp; Q 4</vt:lpstr>
      <vt:lpstr> Quarterly Changes in 2021 Q 3 &amp; Q 4-Table 3</vt:lpstr>
      <vt:lpstr> Quarterly Changes in 2021 Q 3 &amp; Q 4-Table 3</vt:lpstr>
      <vt:lpstr> Month-on-Month Inflation Oct - Dec 2021  by Division</vt:lpstr>
      <vt:lpstr> Month-on-Month Inflation Oct - Dec 2021 by Division Table 2</vt:lpstr>
      <vt:lpstr> </vt:lpstr>
      <vt:lpstr> Crop, Animal, Fish Prices in 2021 Q4 </vt:lpstr>
      <vt:lpstr>Background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Ssombwe Ronald</dc:creator>
  <cp:lastModifiedBy>Flavia Kyeyago Ouma</cp:lastModifiedBy>
  <cp:revision>351</cp:revision>
  <cp:lastPrinted>2018-12-19T04:55:11Z</cp:lastPrinted>
  <dcterms:created xsi:type="dcterms:W3CDTF">2018-11-20T06:04:03Z</dcterms:created>
  <dcterms:modified xsi:type="dcterms:W3CDTF">2022-03-31T11:31:04Z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0x0101008CCCB8F1658BF9489F0AF55D06554132</vt:lpwstr>
  </property>
</Properties>
</file>