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9" r:id="rId1"/>
  </p:sldMasterIdLst>
  <p:notesMasterIdLst>
    <p:notesMasterId r:id="rId10"/>
  </p:notesMasterIdLst>
  <p:handoutMasterIdLst>
    <p:handoutMasterId r:id="rId11"/>
  </p:handoutMasterIdLst>
  <p:sldIdLst>
    <p:sldId id="256" r:id="rId2"/>
    <p:sldId id="316" r:id="rId3"/>
    <p:sldId id="317" r:id="rId4"/>
    <p:sldId id="323" r:id="rId5"/>
    <p:sldId id="331" r:id="rId6"/>
    <p:sldId id="324" r:id="rId7"/>
    <p:sldId id="326" r:id="rId8"/>
    <p:sldId id="327" r:id="rId9"/>
  </p:sldIdLst>
  <p:sldSz cx="9144000" cy="6858000" type="screen4x3"/>
  <p:notesSz cx="6888163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388B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77059458470274"/>
          <c:y val="9.0905856031804871E-2"/>
          <c:w val="0.45907745743639605"/>
          <c:h val="0.81818828793639031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</c:dPt>
          <c:dLbls>
            <c:dLbl>
              <c:idx val="0"/>
              <c:layout>
                <c:manualLayout>
                  <c:x val="0.10907134670632115"/>
                  <c:y val="1.852701395186721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defRPr>
                    </a:pPr>
                    <a:fld id="{985E0F84-D1A8-492C-8C37-C845B67EA58B}" type="CATEGORYNAME">
                      <a:rPr lang="en-US" u="sng" dirty="0"/>
                      <a:pPr>
                        <a:defRPr sz="1400"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defRPr>
                      </a:pPr>
                      <a:t>[CATEGORY NAME]</a:t>
                    </a:fld>
                    <a:r>
                      <a:rPr lang="en-US" u="sng" baseline="0" dirty="0"/>
                      <a:t>, </a:t>
                    </a:r>
                    <a:fld id="{F16612D3-D9FA-45CD-8BBE-72204918AC93}" type="VALUE">
                      <a:rPr lang="en-US" u="sng" baseline="0" dirty="0"/>
                      <a:pPr>
                        <a:defRPr sz="1400"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defRPr>
                      </a:pPr>
                      <a:t>[VALUE]</a:t>
                    </a:fld>
                    <a:endParaRPr lang="en-US" u="sng" baseline="0" dirty="0"/>
                  </a:p>
                </c:rich>
              </c:tx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effectLst/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230451116837912"/>
                      <c:h val="0.1720166119292596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0.10795379954714754"/>
                  <c:y val="1.768105039524239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defRPr>
                    </a:pPr>
                    <a:fld id="{A836213A-7DB0-4371-B6FB-FDA18597E46F}" type="CATEGORYNAME">
                      <a:rPr lang="en-US" u="sng"/>
                      <a:pPr>
                        <a:defRPr sz="1400"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defRPr>
                      </a:pPr>
                      <a:t>[CATEGORY NAME]</a:t>
                    </a:fld>
                    <a:r>
                      <a:rPr lang="en-US" baseline="0" dirty="0"/>
                      <a:t>, </a:t>
                    </a:r>
                    <a:fld id="{060D5C30-2DF8-4D61-8474-E9B48A779718}" type="VALUE">
                      <a:rPr lang="en-US" u="sng" baseline="0"/>
                      <a:pPr>
                        <a:defRPr sz="1400"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defRPr>
                      </a:pPr>
                      <a:t>[VALUE]</a:t>
                    </a:fld>
                    <a:endParaRPr lang="en-US" baseline="0" dirty="0"/>
                  </a:p>
                </c:rich>
              </c:tx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effectLst/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229610017448264"/>
                      <c:h val="0.16077632585447005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-4.8252229247287129E-2"/>
                  <c:y val="7.5736813690131022E-2"/>
                </c:manualLayout>
              </c:layout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sng" strike="noStrike" kern="1200" baseline="0">
                      <a:solidFill>
                        <a:schemeClr val="tx1"/>
                      </a:solidFill>
                      <a:effectLst/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392334054431078"/>
                      <c:h val="9.7621839777318517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7.2459689459285645E-2"/>
                  <c:y val="-0.14475534243895435"/>
                </c:manualLayout>
              </c:layout>
              <c:tx>
                <c:rich>
                  <a:bodyPr/>
                  <a:lstStyle/>
                  <a:p>
                    <a:fld id="{42AF11AE-2428-4E7F-A1CB-0A64A56DFF83}" type="CATEGORYNAME">
                      <a:rPr lang="en-US" u="sng"/>
                      <a:pPr/>
                      <a:t>[CATEGORY NAME]</a:t>
                    </a:fld>
                    <a:r>
                      <a:rPr lang="en-US" u="sng" baseline="0" dirty="0"/>
                      <a:t>, </a:t>
                    </a:r>
                    <a:fld id="{07D78842-EAEC-4E79-9047-40BC75B4D6DA}" type="VALUE">
                      <a:rPr lang="en-US" u="sng" baseline="0"/>
                      <a:pPr/>
                      <a:t>[VALUE]</a:t>
                    </a:fld>
                    <a:endParaRPr lang="en-US" u="sng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effectLst/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Sheet1!$A$1:$A$4</c:f>
              <c:strCache>
                <c:ptCount val="4"/>
                <c:pt idx="0">
                  <c:v>Kampala&amp;Makindye</c:v>
                </c:pt>
                <c:pt idx="1">
                  <c:v>Kawempe&amp;Rubage</c:v>
                </c:pt>
                <c:pt idx="2">
                  <c:v>Nakawa</c:v>
                </c:pt>
                <c:pt idx="3">
                  <c:v>Wakiso</c:v>
                </c:pt>
              </c:strCache>
            </c:strRef>
          </c:cat>
          <c:val>
            <c:numRef>
              <c:f>Sheet1!$B$1:$B$4</c:f>
              <c:numCache>
                <c:formatCode>General</c:formatCode>
                <c:ptCount val="4"/>
                <c:pt idx="0">
                  <c:v>23.74</c:v>
                </c:pt>
                <c:pt idx="1">
                  <c:v>23.28</c:v>
                </c:pt>
                <c:pt idx="2">
                  <c:v>13.44</c:v>
                </c:pt>
                <c:pt idx="3">
                  <c:v>39.54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6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84870" cy="502834"/>
          </a:xfrm>
          <a:prstGeom prst="rect">
            <a:avLst/>
          </a:prstGeom>
        </p:spPr>
        <p:txBody>
          <a:bodyPr vert="horz" lIns="92455" tIns="46227" rIns="92455" bIns="46227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701" y="1"/>
            <a:ext cx="2984870" cy="502834"/>
          </a:xfrm>
          <a:prstGeom prst="rect">
            <a:avLst/>
          </a:prstGeom>
        </p:spPr>
        <p:txBody>
          <a:bodyPr vert="horz" lIns="92455" tIns="46227" rIns="92455" bIns="46227" rtlCol="0"/>
          <a:lstStyle>
            <a:lvl1pPr algn="r">
              <a:defRPr sz="1200"/>
            </a:lvl1pPr>
          </a:lstStyle>
          <a:p>
            <a:fld id="{31F47D68-78B1-4A0B-B761-37A5B2414241}" type="datetimeFigureOut">
              <a:rPr lang="en-GB" smtClean="0"/>
              <a:t>31/03/2022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519064"/>
            <a:ext cx="2984870" cy="502833"/>
          </a:xfrm>
          <a:prstGeom prst="rect">
            <a:avLst/>
          </a:prstGeom>
        </p:spPr>
        <p:txBody>
          <a:bodyPr vert="horz" lIns="92455" tIns="46227" rIns="92455" bIns="46227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701" y="9519064"/>
            <a:ext cx="2984870" cy="502833"/>
          </a:xfrm>
          <a:prstGeom prst="rect">
            <a:avLst/>
          </a:prstGeom>
        </p:spPr>
        <p:txBody>
          <a:bodyPr vert="horz" lIns="92455" tIns="46227" rIns="92455" bIns="46227" rtlCol="0" anchor="b"/>
          <a:lstStyle>
            <a:lvl1pPr algn="r">
              <a:defRPr sz="1200"/>
            </a:lvl1pPr>
          </a:lstStyle>
          <a:p>
            <a:fld id="{8C680A79-7A39-4CA7-90F3-28FC565571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4932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84870" cy="502834"/>
          </a:xfrm>
          <a:prstGeom prst="rect">
            <a:avLst/>
          </a:prstGeom>
        </p:spPr>
        <p:txBody>
          <a:bodyPr vert="horz" lIns="92455" tIns="46227" rIns="92455" bIns="46227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701" y="1"/>
            <a:ext cx="2984870" cy="502834"/>
          </a:xfrm>
          <a:prstGeom prst="rect">
            <a:avLst/>
          </a:prstGeom>
        </p:spPr>
        <p:txBody>
          <a:bodyPr vert="horz" lIns="92455" tIns="46227" rIns="92455" bIns="46227" rtlCol="0"/>
          <a:lstStyle>
            <a:lvl1pPr algn="r">
              <a:defRPr sz="1200"/>
            </a:lvl1pPr>
          </a:lstStyle>
          <a:p>
            <a:fld id="{CE3717D7-29DD-4967-9683-6868652F4483}" type="datetimeFigureOut">
              <a:rPr lang="en-GB" smtClean="0"/>
              <a:t>31/03/2022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52538"/>
            <a:ext cx="450691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55" tIns="46227" rIns="92455" bIns="46227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823043"/>
            <a:ext cx="5510530" cy="3946119"/>
          </a:xfrm>
          <a:prstGeom prst="rect">
            <a:avLst/>
          </a:prstGeom>
        </p:spPr>
        <p:txBody>
          <a:bodyPr vert="horz" lIns="92455" tIns="46227" rIns="92455" bIns="4622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519064"/>
            <a:ext cx="2984870" cy="502833"/>
          </a:xfrm>
          <a:prstGeom prst="rect">
            <a:avLst/>
          </a:prstGeom>
        </p:spPr>
        <p:txBody>
          <a:bodyPr vert="horz" lIns="92455" tIns="46227" rIns="92455" bIns="46227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701" y="9519064"/>
            <a:ext cx="2984870" cy="502833"/>
          </a:xfrm>
          <a:prstGeom prst="rect">
            <a:avLst/>
          </a:prstGeom>
        </p:spPr>
        <p:txBody>
          <a:bodyPr vert="horz" lIns="92455" tIns="46227" rIns="92455" bIns="46227" rtlCol="0" anchor="b"/>
          <a:lstStyle>
            <a:lvl1pPr algn="r">
              <a:defRPr sz="1200"/>
            </a:lvl1pPr>
          </a:lstStyle>
          <a:p>
            <a:fld id="{26654BD0-AE80-4701-90E3-86D47F7B61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0041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CF204-D276-46CE-9918-3EDD7F494DAE}" type="datetimeFigureOut">
              <a:rPr lang="en-GB" smtClean="0"/>
              <a:t>31/03/2022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1ED4-DA2C-4953-87A7-3C16EB4AB3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7852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CF204-D276-46CE-9918-3EDD7F494DAE}" type="datetimeFigureOut">
              <a:rPr lang="en-GB" smtClean="0"/>
              <a:t>31/03/2022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1ED4-DA2C-4953-87A7-3C16EB4AB3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0749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CF204-D276-46CE-9918-3EDD7F494DAE}" type="datetimeFigureOut">
              <a:rPr lang="en-GB" smtClean="0"/>
              <a:t>31/03/2022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1ED4-DA2C-4953-87A7-3C16EB4AB3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8897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CF204-D276-46CE-9918-3EDD7F494DAE}" type="datetimeFigureOut">
              <a:rPr lang="en-GB" smtClean="0"/>
              <a:t>31/03/2022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1ED4-DA2C-4953-87A7-3C16EB4AB3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2001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CF204-D276-46CE-9918-3EDD7F494DAE}" type="datetimeFigureOut">
              <a:rPr lang="en-GB" smtClean="0"/>
              <a:t>31/03/2022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1ED4-DA2C-4953-87A7-3C16EB4AB3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1428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CF204-D276-46CE-9918-3EDD7F494DAE}" type="datetimeFigureOut">
              <a:rPr lang="en-GB" smtClean="0"/>
              <a:t>31/03/2022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1ED4-DA2C-4953-87A7-3C16EB4AB3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539819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CF204-D276-46CE-9918-3EDD7F494DAE}" type="datetimeFigureOut">
              <a:rPr lang="en-GB" smtClean="0"/>
              <a:t>31/03/2022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1ED4-DA2C-4953-87A7-3C16EB4AB3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2895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CF204-D276-46CE-9918-3EDD7F494DAE}" type="datetimeFigureOut">
              <a:rPr lang="en-GB" smtClean="0"/>
              <a:t>31/03/2022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1ED4-DA2C-4953-87A7-3C16EB4AB3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4817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CF204-D276-46CE-9918-3EDD7F494DAE}" type="datetimeFigureOut">
              <a:rPr lang="en-GB" smtClean="0"/>
              <a:t>31/03/2022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1ED4-DA2C-4953-87A7-3C16EB4AB3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7172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CF204-D276-46CE-9918-3EDD7F494DAE}" type="datetimeFigureOut">
              <a:rPr lang="en-GB" smtClean="0"/>
              <a:t>31/03/2022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1ED4-DA2C-4953-87A7-3C16EB4AB3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484479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CF204-D276-46CE-9918-3EDD7F494DAE}" type="datetimeFigureOut">
              <a:rPr lang="en-GB" smtClean="0"/>
              <a:t>31/03/2022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1ED4-DA2C-4953-87A7-3C16EB4AB3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288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BCF204-D276-46CE-9918-3EDD7F494DAE}" type="datetimeFigureOut">
              <a:rPr lang="en-GB" smtClean="0"/>
              <a:t>31/03/2022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11ED4-DA2C-4953-87A7-3C16EB4AB3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5052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9931" y="0"/>
            <a:ext cx="3929449" cy="6858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ct val="130000"/>
              </a:lnSpc>
            </a:pPr>
            <a:r>
              <a:rPr lang="en-GB" sz="1050">
                <a:solidFill>
                  <a:srgbClr val="1E25B4"/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lang="en-GB" sz="825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 Box 158"/>
          <p:cNvSpPr txBox="1"/>
          <p:nvPr/>
        </p:nvSpPr>
        <p:spPr>
          <a:xfrm>
            <a:off x="0" y="2861927"/>
            <a:ext cx="9143999" cy="802615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2400" dirty="0">
                <a:solidFill>
                  <a:srgbClr val="1E25B4"/>
                </a:solidFill>
                <a:latin typeface="Arial Rounded MT Bold" panose="020F0704030504030204" pitchFamily="34" charset="0"/>
                <a:ea typeface="Calibri" panose="020F0502020204030204" pitchFamily="34" charset="0"/>
              </a:rPr>
              <a:t>Greater Kampala Metropolitan Area (GKMA) </a:t>
            </a:r>
            <a:endParaRPr lang="en-GB" sz="2400" dirty="0" smtClean="0">
              <a:solidFill>
                <a:srgbClr val="1E25B4"/>
              </a:solidFill>
              <a:latin typeface="Arial Rounded MT Bold" panose="020F0704030504030204" pitchFamily="34" charset="0"/>
              <a:ea typeface="Calibri" panose="020F0502020204030204" pitchFamily="34" charset="0"/>
            </a:endParaRPr>
          </a:p>
          <a:p>
            <a:pPr algn="ctr"/>
            <a:r>
              <a:rPr lang="en-GB" sz="2400" dirty="0" smtClean="0">
                <a:solidFill>
                  <a:srgbClr val="1E25B4"/>
                </a:solidFill>
                <a:latin typeface="Arial Rounded MT Bold" panose="020F0704030504030204" pitchFamily="34" charset="0"/>
                <a:ea typeface="Calibri" panose="020F0502020204030204" pitchFamily="34" charset="0"/>
              </a:rPr>
              <a:t>Residential Property Price Index: </a:t>
            </a:r>
          </a:p>
          <a:p>
            <a:pPr algn="ctr"/>
            <a:endParaRPr lang="en-GB" sz="1500" dirty="0">
              <a:solidFill>
                <a:srgbClr val="1E25B4"/>
              </a:solidFill>
              <a:latin typeface="Arial Rounded MT Bold" panose="020F0704030504030204" pitchFamily="34" charset="0"/>
              <a:ea typeface="Calibri" panose="020F0502020204030204" pitchFamily="34" charset="0"/>
            </a:endParaRPr>
          </a:p>
          <a:p>
            <a:pPr algn="ctr"/>
            <a:endParaRPr lang="en-GB" sz="9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GB" sz="1650" dirty="0">
                <a:solidFill>
                  <a:srgbClr val="C00000"/>
                </a:solidFill>
                <a:latin typeface="Berlin Sans FB Demi" panose="020E08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825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12692" y="6048242"/>
            <a:ext cx="2207739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Juliet Nakayenga</a:t>
            </a:r>
            <a:endParaRPr lang="en-GB" sz="1400" dirty="0"/>
          </a:p>
          <a:p>
            <a:r>
              <a:rPr lang="en-US" sz="1400" b="1" u="sng" dirty="0" smtClean="0"/>
              <a:t>Senior Statistician (Prices)</a:t>
            </a:r>
            <a:endParaRPr lang="en-GB" sz="1400" dirty="0"/>
          </a:p>
          <a:p>
            <a:endParaRPr lang="en-GB" sz="1350" dirty="0"/>
          </a:p>
        </p:txBody>
      </p:sp>
      <p:sp>
        <p:nvSpPr>
          <p:cNvPr id="3" name="TextBox 2"/>
          <p:cNvSpPr txBox="1"/>
          <p:nvPr/>
        </p:nvSpPr>
        <p:spPr>
          <a:xfrm>
            <a:off x="5126359" y="4173280"/>
            <a:ext cx="183924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50" dirty="0" smtClean="0">
                <a:solidFill>
                  <a:srgbClr val="1E25B4"/>
                </a:solidFill>
                <a:latin typeface="Arial Rounded MT Bold" panose="020F0704030504030204" pitchFamily="34" charset="0"/>
                <a:ea typeface="Calibri" panose="020F0502020204030204" pitchFamily="34" charset="0"/>
              </a:rPr>
              <a:t>THIRD QUARTER 2021/22</a:t>
            </a:r>
            <a:endParaRPr lang="en-GB" sz="1350" dirty="0">
              <a:solidFill>
                <a:srgbClr val="1E25B4"/>
              </a:solidFill>
              <a:latin typeface="Arial Rounded MT Bold" panose="020F0704030504030204" pitchFamily="34" charset="0"/>
              <a:ea typeface="Calibri" panose="020F0502020204030204" pitchFamily="34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053018" y="306695"/>
            <a:ext cx="5090980" cy="936468"/>
            <a:chOff x="3122340" y="-2530558"/>
            <a:chExt cx="3320273" cy="791878"/>
          </a:xfrm>
        </p:grpSpPr>
        <p:grpSp>
          <p:nvGrpSpPr>
            <p:cNvPr id="13" name="Group 12"/>
            <p:cNvGrpSpPr/>
            <p:nvPr/>
          </p:nvGrpSpPr>
          <p:grpSpPr>
            <a:xfrm>
              <a:off x="3122340" y="-2530558"/>
              <a:ext cx="2697853" cy="791878"/>
              <a:chOff x="3122340" y="-2530558"/>
              <a:chExt cx="2697853" cy="791878"/>
            </a:xfrm>
          </p:grpSpPr>
          <p:sp>
            <p:nvSpPr>
              <p:cNvPr id="15" name="Text Box 10"/>
              <p:cNvSpPr txBox="1"/>
              <p:nvPr/>
            </p:nvSpPr>
            <p:spPr>
              <a:xfrm>
                <a:off x="3855264" y="-2381935"/>
                <a:ext cx="1964929" cy="643255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  <a:spcBef>
                    <a:spcPts val="500"/>
                  </a:spcBef>
                  <a:spcAft>
                    <a:spcPts val="1000"/>
                  </a:spcAft>
                </a:pPr>
                <a:r>
                  <a:rPr lang="en-GB" sz="1600" b="1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UGANDA BUREAU OF </a:t>
                </a:r>
                <a:r>
                  <a:rPr lang="en-GB" sz="1600" b="1" dirty="0" smtClean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STATISTICS</a:t>
                </a:r>
              </a:p>
              <a:p>
                <a:pPr>
                  <a:lnSpc>
                    <a:spcPct val="115000"/>
                  </a:lnSpc>
                  <a:spcBef>
                    <a:spcPts val="500"/>
                  </a:spcBef>
                  <a:spcAft>
                    <a:spcPts val="1000"/>
                  </a:spcAft>
                </a:pPr>
                <a:r>
                  <a:rPr lang="en-GB" sz="7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pic>
            <p:nvPicPr>
              <p:cNvPr id="16" name="Picture 1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22340" y="-2530558"/>
                <a:ext cx="644713" cy="683260"/>
              </a:xfrm>
              <a:prstGeom prst="rect">
                <a:avLst/>
              </a:prstGeom>
              <a:noFill/>
            </p:spPr>
          </p:pic>
        </p:grp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22684" y="-2530558"/>
              <a:ext cx="719929" cy="723265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2980214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53259" y="2281478"/>
            <a:ext cx="670220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>
                <a:solidFill>
                  <a:srgbClr val="002060"/>
                </a:solidFill>
                <a:latin typeface="Trebuchet MS" panose="020B0603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1.0 Introduction</a:t>
            </a:r>
          </a:p>
          <a:p>
            <a:r>
              <a:rPr lang="en-GB" sz="3200" dirty="0">
                <a:solidFill>
                  <a:srgbClr val="002060"/>
                </a:solidFill>
                <a:latin typeface="Trebuchet MS" panose="020B0603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2.0 </a:t>
            </a:r>
            <a:r>
              <a:rPr lang="en-GB" sz="3200" dirty="0" smtClean="0">
                <a:solidFill>
                  <a:srgbClr val="002060"/>
                </a:solidFill>
                <a:latin typeface="Trebuchet MS" panose="020B0603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Weights</a:t>
            </a:r>
          </a:p>
          <a:p>
            <a:r>
              <a:rPr lang="en-GB" sz="3200" dirty="0" smtClean="0">
                <a:solidFill>
                  <a:srgbClr val="002060"/>
                </a:solidFill>
                <a:latin typeface="Trebuchet MS" panose="020B0603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3.0 Financial Year 2021/22 Results</a:t>
            </a:r>
            <a:r>
              <a:rPr lang="en-GB" sz="3200" dirty="0">
                <a:solidFill>
                  <a:srgbClr val="002060"/>
                </a:solidFill>
                <a:latin typeface="Trebuchet MS" panose="020B0603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	</a:t>
            </a:r>
          </a:p>
          <a:p>
            <a:r>
              <a:rPr lang="en-GB" sz="3200" dirty="0" smtClean="0">
                <a:solidFill>
                  <a:srgbClr val="002060"/>
                </a:solidFill>
                <a:latin typeface="Trebuchet MS" panose="020B0603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4.0 </a:t>
            </a:r>
            <a:r>
              <a:rPr lang="en-GB" sz="3200" dirty="0">
                <a:solidFill>
                  <a:srgbClr val="002060"/>
                </a:solidFill>
                <a:latin typeface="Trebuchet MS" panose="020B0603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Annual Results	</a:t>
            </a:r>
          </a:p>
          <a:p>
            <a:r>
              <a:rPr lang="en-GB" sz="3200" dirty="0" smtClean="0">
                <a:solidFill>
                  <a:srgbClr val="002060"/>
                </a:solidFill>
                <a:latin typeface="Trebuchet MS" panose="020B0603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5.0 </a:t>
            </a:r>
            <a:r>
              <a:rPr lang="en-GB" sz="3200" dirty="0">
                <a:solidFill>
                  <a:srgbClr val="002060"/>
                </a:solidFill>
                <a:latin typeface="Trebuchet MS" panose="020B0603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Quarterly Results	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98313" y="719155"/>
            <a:ext cx="8045688" cy="50783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GB" sz="1350" dirty="0">
                <a:latin typeface="Trebuchet MS" panose="020B0603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	</a:t>
            </a:r>
            <a:r>
              <a:rPr lang="en-GB" sz="27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LAY OUT</a:t>
            </a:r>
          </a:p>
        </p:txBody>
      </p:sp>
    </p:spTree>
    <p:extLst>
      <p:ext uri="{BB962C8B-B14F-4D97-AF65-F5344CB8AC3E}">
        <p14:creationId xmlns:p14="http://schemas.microsoft.com/office/powerpoint/2010/main" val="98809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106549" y="710918"/>
            <a:ext cx="8037451" cy="58477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rgbClr val="002060"/>
                </a:solidFill>
                <a:latin typeface="Trebuchet MS" panose="020B0603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Introduction</a:t>
            </a:r>
            <a:endParaRPr lang="en-GB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67713" y="1688176"/>
            <a:ext cx="7414055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4313" indent="-214313" algn="just">
              <a:spcBef>
                <a:spcPts val="375"/>
              </a:spcBef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rebuchet MS" panose="020B0603020202020204" pitchFamily="34" charset="0"/>
                <a:ea typeface="Batang" panose="02030600000101010101" pitchFamily="18" charset="-127"/>
                <a:cs typeface="Tahoma" panose="020B0604030504040204" pitchFamily="34" charset="0"/>
              </a:rPr>
              <a:t>The results cover Residential Property Price Index (RPPI) for Greater Kampala Metropolitan Area (GKMA), covering Kampala district and urban areas of Wakiso district. </a:t>
            </a:r>
          </a:p>
          <a:p>
            <a:pPr marL="214313" indent="-214313" algn="just">
              <a:spcBef>
                <a:spcPts val="375"/>
              </a:spcBef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rebuchet MS" panose="020B0603020202020204" pitchFamily="34" charset="0"/>
                <a:ea typeface="Batang" panose="02030600000101010101" pitchFamily="18" charset="-127"/>
                <a:cs typeface="Tahoma" panose="020B0604030504040204" pitchFamily="34" charset="0"/>
              </a:rPr>
              <a:t>Uganda </a:t>
            </a:r>
            <a:r>
              <a:rPr lang="en-US" sz="2400" dirty="0">
                <a:latin typeface="Trebuchet MS" panose="020B0603020202020204" pitchFamily="34" charset="0"/>
                <a:ea typeface="Batang" panose="02030600000101010101" pitchFamily="18" charset="-127"/>
                <a:cs typeface="Tahoma" panose="020B0604030504040204" pitchFamily="34" charset="0"/>
              </a:rPr>
              <a:t>Bureau of Statistics (UBOS) uses the method of Hedonic pricing approach to compute the RPPI.  </a:t>
            </a:r>
          </a:p>
          <a:p>
            <a:pPr marL="214313" indent="-214313" algn="just">
              <a:spcBef>
                <a:spcPts val="375"/>
              </a:spcBef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rebuchet MS" panose="020B0603020202020204" pitchFamily="34" charset="0"/>
                <a:ea typeface="Batang" panose="02030600000101010101" pitchFamily="18" charset="-127"/>
                <a:cs typeface="Tahoma" panose="020B0604030504040204" pitchFamily="34" charset="0"/>
              </a:rPr>
              <a:t>Hedonic pricing is a method that identifies price factors. The factors are represented as price determining characteristics that exist and affect both internal and external </a:t>
            </a:r>
            <a:r>
              <a:rPr lang="en-US" sz="2400" dirty="0" smtClean="0">
                <a:latin typeface="Trebuchet MS" panose="020B0603020202020204" pitchFamily="34" charset="0"/>
                <a:ea typeface="Batang" panose="02030600000101010101" pitchFamily="18" charset="-127"/>
                <a:cs typeface="Tahoma" panose="020B0604030504040204" pitchFamily="34" charset="0"/>
              </a:rPr>
              <a:t>features of </a:t>
            </a:r>
            <a:r>
              <a:rPr lang="en-US" sz="2400" dirty="0">
                <a:latin typeface="Trebuchet MS" panose="020B0603020202020204" pitchFamily="34" charset="0"/>
                <a:ea typeface="Batang" panose="02030600000101010101" pitchFamily="18" charset="-127"/>
                <a:cs typeface="Tahoma" panose="020B0604030504040204" pitchFamily="34" charset="0"/>
              </a:rPr>
              <a:t>the property. </a:t>
            </a:r>
            <a:endParaRPr lang="en-GB" sz="1600" dirty="0"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164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974" y="321276"/>
            <a:ext cx="9144000" cy="50783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lvl="3"/>
            <a:r>
              <a:rPr lang="en-GB" sz="2700" b="1" dirty="0" smtClean="0">
                <a:solidFill>
                  <a:srgbClr val="002060"/>
                </a:solidFill>
                <a:latin typeface="Trebuchet MS" panose="020B0603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Weights for different Geographical Areas</a:t>
            </a:r>
            <a:endParaRPr lang="en-GB" sz="27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679" y="2787973"/>
            <a:ext cx="1434703" cy="1140764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222422" y="988541"/>
            <a:ext cx="8723870" cy="4720281"/>
            <a:chOff x="222422" y="988541"/>
            <a:chExt cx="8765059" cy="4917989"/>
          </a:xfrm>
        </p:grpSpPr>
        <p:graphicFrame>
          <p:nvGraphicFramePr>
            <p:cNvPr id="13" name="Chart 1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755226625"/>
                </p:ext>
              </p:extLst>
            </p:nvPr>
          </p:nvGraphicFramePr>
          <p:xfrm>
            <a:off x="222422" y="988541"/>
            <a:ext cx="8765059" cy="491798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pic>
          <p:nvPicPr>
            <p:cNvPr id="14" name="Picture 13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72068" y="3598599"/>
              <a:ext cx="1416943" cy="1065989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15" name="Picture 14" descr="http://www.realestate-uganda.com/images/excel-construction/big-type-2-home.jpg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69602" y="3185361"/>
              <a:ext cx="1261641" cy="1081839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  <p:sp>
        <p:nvSpPr>
          <p:cNvPr id="16" name="TextBox 15"/>
          <p:cNvSpPr txBox="1"/>
          <p:nvPr/>
        </p:nvSpPr>
        <p:spPr>
          <a:xfrm>
            <a:off x="3974" y="5887603"/>
            <a:ext cx="9140026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000" dirty="0" smtClean="0">
                <a:latin typeface="Trebuchet MS" panose="020B0603020202020204" pitchFamily="34" charset="0"/>
              </a:rPr>
              <a:t>Wakiso takes the biggest weight of the stock of houses for sale with in GKMA</a:t>
            </a:r>
            <a:endParaRPr lang="en-GB" sz="20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001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788670" y="514778"/>
            <a:ext cx="8347093" cy="50783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GB" sz="2700" dirty="0">
                <a:solidFill>
                  <a:srgbClr val="002060"/>
                </a:solidFill>
                <a:latin typeface="Trebuchet MS" panose="020B0603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Year–on-Year  Quarterly Results</a:t>
            </a:r>
            <a:endParaRPr lang="en-GB" sz="27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88670" y="1248715"/>
            <a:ext cx="8355330" cy="104797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375"/>
              </a:spcBef>
              <a:spcAft>
                <a:spcPts val="750"/>
              </a:spcAft>
            </a:pPr>
            <a:r>
              <a:rPr lang="en-GB" dirty="0" smtClean="0">
                <a:latin typeface="Trebuchet MS" panose="020B0603020202020204" pitchFamily="34" charset="0"/>
                <a:ea typeface="Batang" panose="02030600000101010101" pitchFamily="18" charset="-127"/>
                <a:cs typeface="Tahoma" panose="020B0604030504040204" pitchFamily="34" charset="0"/>
              </a:rPr>
              <a:t>The Annual Inflation for residential properties in the GKMA declined to </a:t>
            </a:r>
            <a:r>
              <a:rPr lang="en-GB" dirty="0"/>
              <a:t>minus </a:t>
            </a:r>
            <a:r>
              <a:rPr lang="en-GB" dirty="0" smtClean="0">
                <a:latin typeface="Trebuchet MS" panose="020B0603020202020204" pitchFamily="34" charset="0"/>
                <a:ea typeface="Batang" panose="02030600000101010101" pitchFamily="18" charset="-127"/>
                <a:cs typeface="Tahoma" panose="020B0604030504040204" pitchFamily="34" charset="0"/>
              </a:rPr>
              <a:t>5.8 %</a:t>
            </a:r>
            <a:r>
              <a:rPr lang="en-GB" dirty="0" smtClean="0"/>
              <a:t> </a:t>
            </a:r>
            <a:r>
              <a:rPr lang="en-GB" dirty="0" smtClean="0">
                <a:latin typeface="Trebuchet MS" panose="020B0603020202020204" pitchFamily="34" charset="0"/>
                <a:ea typeface="Batang" panose="02030600000101010101" pitchFamily="18" charset="-127"/>
                <a:cs typeface="Tahoma" panose="020B0604030504040204" pitchFamily="34" charset="0"/>
              </a:rPr>
              <a:t>for the Q3 FY 2021/2022</a:t>
            </a:r>
            <a:r>
              <a:rPr lang="en-GB" dirty="0" smtClean="0"/>
              <a:t> </a:t>
            </a:r>
            <a:r>
              <a:rPr lang="en-GB" dirty="0" smtClean="0">
                <a:latin typeface="Trebuchet MS" panose="020B0603020202020204" pitchFamily="34" charset="0"/>
                <a:ea typeface="Batang" panose="02030600000101010101" pitchFamily="18" charset="-127"/>
                <a:cs typeface="Tahoma" panose="020B0604030504040204" pitchFamily="34" charset="0"/>
              </a:rPr>
              <a:t>compared to minus 4.8 % registered for </a:t>
            </a:r>
            <a:r>
              <a:rPr lang="en-GB" dirty="0">
                <a:latin typeface="Trebuchet MS" panose="020B0603020202020204" pitchFamily="34" charset="0"/>
                <a:ea typeface="Batang" panose="02030600000101010101" pitchFamily="18" charset="-127"/>
                <a:cs typeface="Tahoma" panose="020B0604030504040204" pitchFamily="34" charset="0"/>
              </a:rPr>
              <a:t>the </a:t>
            </a:r>
            <a:r>
              <a:rPr lang="en-GB" dirty="0" smtClean="0"/>
              <a:t>Q2 FY 2021/2022</a:t>
            </a:r>
            <a:r>
              <a:rPr lang="en-GB" dirty="0" smtClean="0">
                <a:latin typeface="Trebuchet MS" panose="020B0603020202020204" pitchFamily="34" charset="0"/>
                <a:ea typeface="Batang" panose="02030600000101010101" pitchFamily="18" charset="-127"/>
                <a:cs typeface="Tahoma" panose="020B0604030504040204" pitchFamily="34" charset="0"/>
              </a:rPr>
              <a:t>.</a:t>
            </a:r>
            <a:endParaRPr lang="en-GB" dirty="0">
              <a:latin typeface="Trebuchet MS" panose="020B0603020202020204" pitchFamily="34" charset="0"/>
              <a:ea typeface="Batang" panose="02030600000101010101" pitchFamily="18" charset="-127"/>
              <a:cs typeface="Tahoma" panose="020B060403050404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15550" y="4811308"/>
            <a:ext cx="8320213" cy="147732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latin typeface="Trebuchet MS" panose="020B0603020202020204" pitchFamily="34" charset="0"/>
              </a:rPr>
              <a:t>However</a:t>
            </a:r>
            <a:r>
              <a:rPr lang="en-US" b="1" dirty="0">
                <a:latin typeface="Trebuchet MS" panose="020B0603020202020204" pitchFamily="34" charset="0"/>
              </a:rPr>
              <a:t>, </a:t>
            </a:r>
            <a:r>
              <a:rPr lang="en-GB" b="1" dirty="0">
                <a:latin typeface="Trebuchet MS" panose="020B0603020202020204" pitchFamily="34" charset="0"/>
              </a:rPr>
              <a:t>during the same period, the annual inflation of properties in </a:t>
            </a:r>
            <a:r>
              <a:rPr lang="en-GB" b="1" dirty="0" err="1" smtClean="0">
                <a:latin typeface="Trebuchet MS" panose="020B0603020202020204" pitchFamily="34" charset="0"/>
              </a:rPr>
              <a:t>Wakiso</a:t>
            </a:r>
            <a:r>
              <a:rPr lang="en-GB" b="1" dirty="0" smtClean="0">
                <a:latin typeface="Trebuchet MS" panose="020B0603020202020204" pitchFamily="34" charset="0"/>
              </a:rPr>
              <a:t> areas </a:t>
            </a:r>
            <a:r>
              <a:rPr lang="en-GB" b="1" dirty="0">
                <a:latin typeface="Trebuchet MS" panose="020B0603020202020204" pitchFamily="34" charset="0"/>
              </a:rPr>
              <a:t>increased to </a:t>
            </a:r>
            <a:r>
              <a:rPr lang="en-GB" b="1" dirty="0" smtClean="0">
                <a:latin typeface="Trebuchet MS" panose="020B0603020202020204" pitchFamily="34" charset="0"/>
              </a:rPr>
              <a:t>minus 1.9% </a:t>
            </a:r>
            <a:r>
              <a:rPr lang="en-GB" b="1" dirty="0">
                <a:latin typeface="Trebuchet MS" panose="020B0603020202020204" pitchFamily="34" charset="0"/>
              </a:rPr>
              <a:t>for the year ending Q3 2021/2022 compared to minus 20.6% recorded in Q2 </a:t>
            </a:r>
            <a:r>
              <a:rPr lang="en-GB" b="1" dirty="0" smtClean="0">
                <a:latin typeface="Trebuchet MS" panose="020B0603020202020204" pitchFamily="34" charset="0"/>
              </a:rPr>
              <a:t>2021/2022.</a:t>
            </a:r>
            <a:endParaRPr lang="en-GB" b="1" dirty="0">
              <a:latin typeface="Trebuchet MS" panose="020B0603020202020204" pitchFamily="34" charset="0"/>
            </a:endParaRPr>
          </a:p>
          <a:p>
            <a:endParaRPr lang="en-GB" b="1" dirty="0">
              <a:latin typeface="Trebuchet MS" panose="020B0603020202020204" pitchFamily="34" charset="0"/>
            </a:endParaRPr>
          </a:p>
          <a:p>
            <a:endParaRPr lang="en-GB" b="1" dirty="0">
              <a:latin typeface="Trebuchet MS" panose="020B0603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15550" y="2590963"/>
            <a:ext cx="763647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latin typeface="Trebuchet MS" panose="020B0603020202020204" pitchFamily="34" charset="0"/>
                <a:ea typeface="Batang" panose="02030600000101010101" pitchFamily="18" charset="-127"/>
                <a:cs typeface="Tahoma" panose="020B0604030504040204" pitchFamily="34" charset="0"/>
              </a:rPr>
              <a:t>The </a:t>
            </a:r>
            <a:r>
              <a:rPr lang="en-US" sz="2000" dirty="0">
                <a:latin typeface="Trebuchet MS" panose="020B0603020202020204" pitchFamily="34" charset="0"/>
                <a:ea typeface="Batang" panose="02030600000101010101" pitchFamily="18" charset="-127"/>
                <a:cs typeface="Tahoma" panose="020B0604030504040204" pitchFamily="34" charset="0"/>
              </a:rPr>
              <a:t>decline was due to residential properties in </a:t>
            </a:r>
            <a:r>
              <a:rPr lang="en-US" sz="2000" dirty="0" smtClean="0">
                <a:latin typeface="Trebuchet MS" panose="020B0603020202020204" pitchFamily="34" charset="0"/>
                <a:ea typeface="Batang" panose="02030600000101010101" pitchFamily="18" charset="-127"/>
                <a:cs typeface="Tahoma" panose="020B0604030504040204" pitchFamily="34" charset="0"/>
              </a:rPr>
              <a:t>Kampala Central and </a:t>
            </a:r>
            <a:r>
              <a:rPr lang="en-US" sz="2000" dirty="0" err="1" smtClean="0">
                <a:latin typeface="Trebuchet MS" panose="020B0603020202020204" pitchFamily="34" charset="0"/>
                <a:ea typeface="Batang" panose="02030600000101010101" pitchFamily="18" charset="-127"/>
                <a:cs typeface="Tahoma" panose="020B0604030504040204" pitchFamily="34" charset="0"/>
              </a:rPr>
              <a:t>Makindye</a:t>
            </a:r>
            <a:r>
              <a:rPr lang="en-US" sz="2000" dirty="0" smtClean="0">
                <a:latin typeface="Trebuchet MS" panose="020B0603020202020204" pitchFamily="34" charset="0"/>
                <a:ea typeface="Batang" panose="02030600000101010101" pitchFamily="18" charset="-127"/>
                <a:cs typeface="Tahoma" panose="020B0604030504040204" pitchFamily="34" charset="0"/>
              </a:rPr>
              <a:t> area </a:t>
            </a:r>
            <a:r>
              <a:rPr lang="en-US" sz="2000" dirty="0">
                <a:latin typeface="Trebuchet MS" panose="020B0603020202020204" pitchFamily="34" charset="0"/>
                <a:ea typeface="Batang" panose="02030600000101010101" pitchFamily="18" charset="-127"/>
                <a:cs typeface="Tahoma" panose="020B0604030504040204" pitchFamily="34" charset="0"/>
              </a:rPr>
              <a:t>that declined to minus </a:t>
            </a:r>
            <a:r>
              <a:rPr lang="en-US" sz="2000" dirty="0" smtClean="0">
                <a:latin typeface="Trebuchet MS" panose="020B0603020202020204" pitchFamily="34" charset="0"/>
                <a:ea typeface="Batang" panose="02030600000101010101" pitchFamily="18" charset="-127"/>
                <a:cs typeface="Tahoma" panose="020B0604030504040204" pitchFamily="34" charset="0"/>
              </a:rPr>
              <a:t>7.9% </a:t>
            </a:r>
            <a:r>
              <a:rPr lang="en-US" sz="2000" dirty="0">
                <a:latin typeface="Trebuchet MS" panose="020B0603020202020204" pitchFamily="34" charset="0"/>
                <a:ea typeface="Batang" panose="02030600000101010101" pitchFamily="18" charset="-127"/>
                <a:cs typeface="Tahoma" panose="020B0604030504040204" pitchFamily="34" charset="0"/>
              </a:rPr>
              <a:t>for the year ending Q3 </a:t>
            </a:r>
            <a:r>
              <a:rPr lang="en-US" sz="2000" dirty="0" smtClean="0">
                <a:latin typeface="Trebuchet MS" panose="020B0603020202020204" pitchFamily="34" charset="0"/>
                <a:ea typeface="Batang" panose="02030600000101010101" pitchFamily="18" charset="-127"/>
                <a:cs typeface="Tahoma" panose="020B0604030504040204" pitchFamily="34" charset="0"/>
              </a:rPr>
              <a:t>2021/2022 </a:t>
            </a:r>
            <a:r>
              <a:rPr lang="en-US" sz="2000" dirty="0">
                <a:latin typeface="Trebuchet MS" panose="020B0603020202020204" pitchFamily="34" charset="0"/>
                <a:ea typeface="Batang" panose="02030600000101010101" pitchFamily="18" charset="-127"/>
                <a:cs typeface="Tahoma" panose="020B0604030504040204" pitchFamily="34" charset="0"/>
              </a:rPr>
              <a:t>compared to </a:t>
            </a:r>
            <a:r>
              <a:rPr lang="en-US" sz="2000" dirty="0" smtClean="0">
                <a:latin typeface="Trebuchet MS" panose="020B0603020202020204" pitchFamily="34" charset="0"/>
                <a:ea typeface="Batang" panose="02030600000101010101" pitchFamily="18" charset="-127"/>
                <a:cs typeface="Tahoma" panose="020B0604030504040204" pitchFamily="34" charset="0"/>
              </a:rPr>
              <a:t>17.4% </a:t>
            </a:r>
            <a:r>
              <a:rPr lang="en-US" sz="2000" dirty="0">
                <a:latin typeface="Trebuchet MS" panose="020B0603020202020204" pitchFamily="34" charset="0"/>
                <a:ea typeface="Batang" panose="02030600000101010101" pitchFamily="18" charset="-127"/>
                <a:cs typeface="Tahoma" panose="020B0604030504040204" pitchFamily="34" charset="0"/>
              </a:rPr>
              <a:t>registered for the year ended Q2 </a:t>
            </a:r>
            <a:r>
              <a:rPr lang="en-US" sz="2000" dirty="0" smtClean="0">
                <a:latin typeface="Trebuchet MS" panose="020B0603020202020204" pitchFamily="34" charset="0"/>
                <a:ea typeface="Batang" panose="02030600000101010101" pitchFamily="18" charset="-127"/>
                <a:cs typeface="Tahoma" panose="020B0604030504040204" pitchFamily="34" charset="0"/>
              </a:rPr>
              <a:t>2021/2022.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en-GB" sz="2000" dirty="0">
              <a:latin typeface="Trebuchet MS" panose="020B0603020202020204" pitchFamily="34" charset="0"/>
              <a:ea typeface="Batang" panose="02030600000101010101" pitchFamily="18" charset="-127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919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75276" y="205061"/>
            <a:ext cx="8629511" cy="92333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GB" sz="2700" dirty="0" smtClean="0">
                <a:solidFill>
                  <a:srgbClr val="002060"/>
                </a:solidFill>
                <a:latin typeface="Trebuchet MS" panose="020B0603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Year </a:t>
            </a:r>
            <a:r>
              <a:rPr lang="en-GB" sz="2700" dirty="0">
                <a:solidFill>
                  <a:srgbClr val="002060"/>
                </a:solidFill>
                <a:latin typeface="Trebuchet MS" panose="020B0603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– on - Year Quarterly % Changes for GKMA: </a:t>
            </a:r>
            <a:r>
              <a:rPr lang="en-GB" sz="2700" dirty="0" smtClean="0">
                <a:solidFill>
                  <a:srgbClr val="002060"/>
                </a:solidFill>
                <a:latin typeface="Trebuchet MS" panose="020B0603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Q2 2021/2022 </a:t>
            </a:r>
            <a:r>
              <a:rPr lang="en-GB" sz="2700" dirty="0">
                <a:solidFill>
                  <a:srgbClr val="002060"/>
                </a:solidFill>
                <a:latin typeface="Trebuchet MS" panose="020B0603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and </a:t>
            </a:r>
            <a:r>
              <a:rPr lang="en-GB" sz="2700" dirty="0" smtClean="0">
                <a:solidFill>
                  <a:srgbClr val="002060"/>
                </a:solidFill>
                <a:latin typeface="Trebuchet MS" panose="020B0603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Q3, 2021/2022.</a:t>
            </a:r>
            <a:endParaRPr lang="en-GB" sz="27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026" name="Chart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76" y="1742946"/>
            <a:ext cx="8466216" cy="4764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6595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617650" y="529526"/>
            <a:ext cx="8267392" cy="50783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GB" sz="2700" dirty="0" smtClean="0">
                <a:solidFill>
                  <a:srgbClr val="002060"/>
                </a:solidFill>
                <a:latin typeface="Trebuchet MS" panose="020B0603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Quarterly Results </a:t>
            </a:r>
            <a:endParaRPr lang="en-GB" sz="27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17650" y="1206514"/>
            <a:ext cx="8267392" cy="120032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GB" sz="2400" b="1" dirty="0" smtClean="0">
                <a:latin typeface="Arial Narrow" panose="020B0606020202030204" pitchFamily="34" charset="0"/>
              </a:rPr>
              <a:t>The Quarterly inflation for residential properties </a:t>
            </a:r>
            <a:r>
              <a:rPr lang="en-GB" sz="2400" b="1" dirty="0">
                <a:latin typeface="Arial Narrow" panose="020B0606020202030204" pitchFamily="34" charset="0"/>
              </a:rPr>
              <a:t>registered </a:t>
            </a:r>
            <a:r>
              <a:rPr lang="en-GB" sz="2400" b="1" dirty="0" smtClean="0">
                <a:latin typeface="Arial Narrow" panose="020B0606020202030204" pitchFamily="34" charset="0"/>
              </a:rPr>
              <a:t>1.4% drop </a:t>
            </a:r>
            <a:r>
              <a:rPr lang="en-GB" sz="2400" b="1" dirty="0">
                <a:latin typeface="Arial Narrow" panose="020B0606020202030204" pitchFamily="34" charset="0"/>
              </a:rPr>
              <a:t>during the quarter Q3 </a:t>
            </a:r>
            <a:r>
              <a:rPr lang="en-GB" sz="2400" b="1" dirty="0" smtClean="0">
                <a:latin typeface="Arial Narrow" panose="020B0606020202030204" pitchFamily="34" charset="0"/>
              </a:rPr>
              <a:t>2021/2022 </a:t>
            </a:r>
            <a:r>
              <a:rPr lang="en-GB" sz="2400" b="1" dirty="0">
                <a:latin typeface="Arial Narrow" panose="020B0606020202030204" pitchFamily="34" charset="0"/>
              </a:rPr>
              <a:t>from the </a:t>
            </a:r>
            <a:r>
              <a:rPr lang="en-GB" sz="2400" b="1" dirty="0" smtClean="0">
                <a:latin typeface="Arial Narrow" panose="020B0606020202030204" pitchFamily="34" charset="0"/>
              </a:rPr>
              <a:t>3.4% rise </a:t>
            </a:r>
            <a:r>
              <a:rPr lang="en-GB" sz="2400" b="1" dirty="0">
                <a:latin typeface="Arial Narrow" panose="020B0606020202030204" pitchFamily="34" charset="0"/>
              </a:rPr>
              <a:t>registered during the quarter Q2 </a:t>
            </a:r>
            <a:r>
              <a:rPr lang="en-GB" sz="2400" b="1" dirty="0" smtClean="0">
                <a:latin typeface="Arial Narrow" panose="020B0606020202030204" pitchFamily="34" charset="0"/>
              </a:rPr>
              <a:t>2021/2022.</a:t>
            </a:r>
            <a:endParaRPr lang="en-GB" sz="2400" b="1" dirty="0">
              <a:latin typeface="Arial Narrow" panose="020B0606020202030204" pitchFamily="34" charset="0"/>
            </a:endParaRPr>
          </a:p>
        </p:txBody>
      </p:sp>
      <p:pic>
        <p:nvPicPr>
          <p:cNvPr id="2050" name="Chart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508" y="2677298"/>
            <a:ext cx="8382534" cy="4180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8289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818944" y="2771533"/>
            <a:ext cx="8127348" cy="1323439"/>
          </a:xfrm>
          <a:prstGeom prst="rect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THANK YOU!</a:t>
            </a:r>
          </a:p>
          <a:p>
            <a:pPr algn="ctr"/>
            <a:endParaRPr lang="en-GB" sz="2800" b="1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ctr"/>
            <a:r>
              <a:rPr lang="en-GB" sz="2400" b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Next release will be on Thursday 30 June 2022</a:t>
            </a:r>
            <a:endParaRPr lang="en-GB" sz="2400" b="1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515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6092</TotalTime>
  <Words>310</Words>
  <Application>Microsoft Office PowerPoint</Application>
  <PresentationFormat>On-screen Show (4:3)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22" baseType="lpstr">
      <vt:lpstr>Arial Unicode MS</vt:lpstr>
      <vt:lpstr>Arial</vt:lpstr>
      <vt:lpstr>Arial Narrow</vt:lpstr>
      <vt:lpstr>Arial Rounded MT Bold</vt:lpstr>
      <vt:lpstr>Batang</vt:lpstr>
      <vt:lpstr>Berlin Sans FB Demi</vt:lpstr>
      <vt:lpstr>Calibri</vt:lpstr>
      <vt:lpstr>Calibri Light</vt:lpstr>
      <vt:lpstr>Segoe UI</vt:lpstr>
      <vt:lpstr>Tahoma</vt:lpstr>
      <vt:lpstr>Times New Roman</vt:lpstr>
      <vt:lpstr>Trebuchet MS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UGANDA BUREAU OF STATISTICS &amp; BANK OF UGANDA</dc:title>
  <dc:creator>Sam Kaisiromwe</dc:creator>
  <cp:lastModifiedBy>Flavia Kyeyago Ouma</cp:lastModifiedBy>
  <cp:revision>236</cp:revision>
  <cp:lastPrinted>2019-12-31T08:00:34Z</cp:lastPrinted>
  <dcterms:created xsi:type="dcterms:W3CDTF">2016-03-02T08:17:36Z</dcterms:created>
  <dcterms:modified xsi:type="dcterms:W3CDTF">2022-03-31T11:30:02Z</dcterms:modified>
</cp:coreProperties>
</file>