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  <p:sldMasterId id="2147483678" r:id="rId5"/>
  </p:sldMasterIdLst>
  <p:notesMasterIdLst>
    <p:notesMasterId r:id="rId7"/>
  </p:notesMasterIdLst>
  <p:handoutMasterIdLst>
    <p:handoutMasterId r:id="rId35"/>
  </p:handoutMasterIdLst>
  <p:sldIdLst>
    <p:sldId id="289" r:id="rId6"/>
    <p:sldId id="300" r:id="rId8"/>
    <p:sldId id="400" r:id="rId9"/>
    <p:sldId id="395" r:id="rId10"/>
    <p:sldId id="382" r:id="rId11"/>
    <p:sldId id="383" r:id="rId12"/>
    <p:sldId id="385" r:id="rId13"/>
    <p:sldId id="396" r:id="rId14"/>
    <p:sldId id="397" r:id="rId15"/>
    <p:sldId id="384" r:id="rId16"/>
    <p:sldId id="358" r:id="rId17"/>
    <p:sldId id="362" r:id="rId18"/>
    <p:sldId id="402" r:id="rId19"/>
    <p:sldId id="366" r:id="rId20"/>
    <p:sldId id="403" r:id="rId21"/>
    <p:sldId id="369" r:id="rId22"/>
    <p:sldId id="370" r:id="rId23"/>
    <p:sldId id="371" r:id="rId24"/>
    <p:sldId id="340" r:id="rId25"/>
    <p:sldId id="374" r:id="rId26"/>
    <p:sldId id="386" r:id="rId27"/>
    <p:sldId id="375" r:id="rId28"/>
    <p:sldId id="376" r:id="rId29"/>
    <p:sldId id="379" r:id="rId30"/>
    <p:sldId id="401" r:id="rId31"/>
    <p:sldId id="405" r:id="rId32"/>
    <p:sldId id="325" r:id="rId33"/>
    <p:sldId id="324" r:id="rId34"/>
  </p:sldIdLst>
  <p:sldSz cx="12192000" cy="6858000"/>
  <p:notesSz cx="7010400" cy="92964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icrosoft YaHei" panose="020B0503020204020204" pitchFamily="34" charset="-122"/>
        <a:ea typeface="Microsoft YaHei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88BA5"/>
    <a:srgbClr val="F18F23"/>
    <a:srgbClr val="A81897"/>
    <a:srgbClr val="00C0BB"/>
    <a:srgbClr val="5BAAA4"/>
    <a:srgbClr val="195269"/>
    <a:srgbClr val="E6E6E6"/>
    <a:srgbClr val="D3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/>
    <p:restoredTop sz="95226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352"/>
        <p:guide pos="3840"/>
        <p:guide pos="4997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G:\tables%20and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prod!$A$22:$A$24</c:f>
              <c:strCache>
                <c:ptCount val="3"/>
                <c:pt idx="0">
                  <c:v>Gross output </c:v>
                </c:pt>
                <c:pt idx="1">
                  <c:v>Intermediate Consumption </c:v>
                </c:pt>
                <c:pt idx="2">
                  <c:v>Gross value added</c:v>
                </c:pt>
              </c:strCache>
            </c:strRef>
          </c:cat>
          <c:val>
            <c:numRef>
              <c:f>prod!$B$22:$B$24</c:f>
              <c:numCache>
                <c:formatCode>#,##0</c:formatCode>
                <c:ptCount val="3"/>
                <c:pt idx="0">
                  <c:v>9989.226</c:v>
                </c:pt>
                <c:pt idx="1">
                  <c:v>3756.054</c:v>
                </c:pt>
                <c:pt idx="2">
                  <c:v>6233.172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88110240"/>
        <c:axId val="535640960"/>
      </c:barChart>
      <c:catAx>
        <c:axId val="68811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35640960"/>
        <c:crosses val="autoZero"/>
        <c:auto val="1"/>
        <c:lblAlgn val="ctr"/>
        <c:lblOffset val="100"/>
        <c:noMultiLvlLbl val="0"/>
      </c:catAx>
      <c:valAx>
        <c:axId val="535640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Value in Billion UGX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8811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en-US" sz="1600">
          <a:solidFill>
            <a:schemeClr val="tx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p>
            <a:pPr lvl="0" eaLnBrk="1" hangingPunct="1">
              <a:buNone/>
            </a:pPr>
            <a:endParaRPr lang="zh-CN" altLang="x-none" sz="12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p>
            <a:pPr lvl="0" algn="r" eaLnBrk="1" hangingPunct="1">
              <a:buNone/>
            </a:pPr>
            <a:fld id="{BB962C8B-B14F-4D97-AF65-F5344CB8AC3E}" type="datetimeFigureOut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p>
            <a:pPr lvl="0" eaLnBrk="1" hangingPunct="1">
              <a:buNone/>
            </a:pPr>
            <a:endParaRPr lang="zh-CN" altLang="x-none" sz="12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p>
            <a:pPr lvl="0" eaLnBrk="1" hangingPunct="1">
              <a:buNone/>
            </a:pPr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p>
            <a:pPr lvl="0" algn="r" eaLnBrk="1" hangingPunct="1">
              <a:buNone/>
            </a:pPr>
            <a:fld id="{BB962C8B-B14F-4D97-AF65-F5344CB8AC3E}" type="datetimeFigureOut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p>
            <a:pPr lvl="0" eaLnBrk="1" hangingPunct="1">
              <a:buNone/>
            </a:pPr>
            <a:endParaRPr lang="zh-CN" altLang="en-US" sz="1200" dirty="0">
              <a:latin typeface="等线"/>
              <a:ea typeface="等线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3177" tIns="46589" rIns="93177" bIns="46589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2" Type="http://schemas.openxmlformats.org/officeDocument/2006/relationships/image" Target="../media/image24.png"/><Relationship Id="rId21" Type="http://schemas.openxmlformats.org/officeDocument/2006/relationships/image" Target="../media/image23.png"/><Relationship Id="rId20" Type="http://schemas.openxmlformats.org/officeDocument/2006/relationships/image" Target="../media/image22.png"/><Relationship Id="rId2" Type="http://schemas.openxmlformats.org/officeDocument/2006/relationships/image" Target="../media/image1.jpeg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2" Type="http://schemas.openxmlformats.org/officeDocument/2006/relationships/image" Target="../media/image24.png"/><Relationship Id="rId21" Type="http://schemas.openxmlformats.org/officeDocument/2006/relationships/image" Target="../media/image23.png"/><Relationship Id="rId20" Type="http://schemas.openxmlformats.org/officeDocument/2006/relationships/image" Target="../media/image22.png"/><Relationship Id="rId2" Type="http://schemas.openxmlformats.org/officeDocument/2006/relationships/image" Target="../media/image1.jpeg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1" Type="http://schemas.openxmlformats.org/officeDocument/2006/relationships/image" Target="../media/image19.png"/><Relationship Id="rId10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2" Type="http://schemas.openxmlformats.org/officeDocument/2006/relationships/image" Target="../media/image24.png"/><Relationship Id="rId21" Type="http://schemas.openxmlformats.org/officeDocument/2006/relationships/image" Target="../media/image23.png"/><Relationship Id="rId20" Type="http://schemas.openxmlformats.org/officeDocument/2006/relationships/image" Target="../media/image22.png"/><Relationship Id="rId2" Type="http://schemas.openxmlformats.org/officeDocument/2006/relationships/image" Target="../media/image1.jpeg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1" Type="http://schemas.openxmlformats.org/officeDocument/2006/relationships/image" Target="../media/image19.png"/><Relationship Id="rId10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1" Type="http://schemas.openxmlformats.org/officeDocument/2006/relationships/image" Target="../media/image19.png"/><Relationship Id="rId10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" y="85725"/>
            <a:ext cx="1222375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7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5175" y="85725"/>
            <a:ext cx="762000" cy="81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66400" y="900113"/>
            <a:ext cx="1738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/>
            <a:r>
              <a:rPr lang="en-US" altLang="x-none" sz="800" b="1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 REPUBLIC OF UGANDA</a:t>
            </a:r>
            <a:endParaRPr lang="en-US" altLang="x-none" dirty="0">
              <a:latin typeface="Microsoft YaHei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3538" y="166688"/>
            <a:ext cx="6356350" cy="484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UGANDA BUREAU OF STATISTICS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102" name="Picture 10"/>
          <p:cNvPicPr>
            <a:picLocks noChangeAspect="1"/>
          </p:cNvPicPr>
          <p:nvPr userDrawn="1"/>
        </p:nvPicPr>
        <p:blipFill>
          <a:blip r:embed="rId4"/>
          <a:srcRect t="18320"/>
          <a:stretch>
            <a:fillRect/>
          </a:stretch>
        </p:blipFill>
        <p:spPr>
          <a:xfrm>
            <a:off x="8220075" y="1930400"/>
            <a:ext cx="3543300" cy="4022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1717675" y="1930400"/>
            <a:ext cx="0" cy="3524250"/>
          </a:xfrm>
          <a:prstGeom prst="line">
            <a:avLst/>
          </a:prstGeom>
          <a:ln w="666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Logo, company name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300" y="5343525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83825" y="1071563"/>
            <a:ext cx="204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Ministry of Tourism, Wildlife &amp; Antiquities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1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ubtitle">
  <p:cSld name="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79513" cy="117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87500" y="960438"/>
            <a:ext cx="9196388" cy="111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9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8" y="6494463"/>
            <a:ext cx="34925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0"/>
          <p:cNvPicPr>
            <a:picLocks noChangeAspect="1"/>
          </p:cNvPicPr>
          <p:nvPr userDrawn="1"/>
        </p:nvPicPr>
        <p:blipFill>
          <a:blip r:embed="rId4"/>
          <a:srcRect r="21121"/>
          <a:stretch>
            <a:fillRect/>
          </a:stretch>
        </p:blipFill>
        <p:spPr>
          <a:xfrm>
            <a:off x="2632075" y="6494463"/>
            <a:ext cx="412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73238" y="6489700"/>
            <a:ext cx="358775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2"/>
          <p:cNvPicPr>
            <a:picLocks noChangeAspect="1"/>
          </p:cNvPicPr>
          <p:nvPr userDrawn="1"/>
        </p:nvPicPr>
        <p:blipFill>
          <a:blip r:embed="rId6"/>
          <a:srcRect t="16374"/>
          <a:stretch>
            <a:fillRect/>
          </a:stretch>
        </p:blipFill>
        <p:spPr>
          <a:xfrm>
            <a:off x="1338263" y="6492875"/>
            <a:ext cx="398462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76575" y="6499225"/>
            <a:ext cx="327025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4863" y="6494463"/>
            <a:ext cx="4984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30588" y="6497638"/>
            <a:ext cx="406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79638" y="6489700"/>
            <a:ext cx="422275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6400" y="6494463"/>
            <a:ext cx="358775" cy="35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76675" y="6499225"/>
            <a:ext cx="398463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19"/>
          <p:cNvPicPr>
            <a:picLocks noChangeAspect="1"/>
          </p:cNvPicPr>
          <p:nvPr userDrawn="1"/>
        </p:nvPicPr>
        <p:blipFill>
          <a:blip r:embed="rId13"/>
          <a:srcRect l="39729"/>
          <a:stretch>
            <a:fillRect/>
          </a:stretch>
        </p:blipFill>
        <p:spPr>
          <a:xfrm>
            <a:off x="4310063" y="6489700"/>
            <a:ext cx="395287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51450" y="6507163"/>
            <a:ext cx="454025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Picture 21"/>
          <p:cNvPicPr>
            <a:picLocks noChangeAspect="1"/>
          </p:cNvPicPr>
          <p:nvPr userDrawn="1"/>
        </p:nvPicPr>
        <p:blipFill>
          <a:blip r:embed="rId15"/>
          <a:srcRect r="18439"/>
          <a:stretch>
            <a:fillRect/>
          </a:stretch>
        </p:blipFill>
        <p:spPr>
          <a:xfrm>
            <a:off x="4735513" y="6497638"/>
            <a:ext cx="4857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Picture 2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34050" y="6519863"/>
            <a:ext cx="404813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9" name="Picture 23"/>
          <p:cNvPicPr>
            <a:picLocks noChangeAspect="1"/>
          </p:cNvPicPr>
          <p:nvPr userDrawn="1"/>
        </p:nvPicPr>
        <p:blipFill>
          <a:blip r:embed="rId17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4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4738" y="6519863"/>
            <a:ext cx="350837" cy="35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Picture 25"/>
          <p:cNvPicPr>
            <a:picLocks noChangeAspect="1"/>
          </p:cNvPicPr>
          <p:nvPr userDrawn="1"/>
        </p:nvPicPr>
        <p:blipFill>
          <a:blip r:embed="rId4"/>
          <a:srcRect r="21121"/>
          <a:stretch>
            <a:fillRect/>
          </a:stretch>
        </p:blipFill>
        <p:spPr>
          <a:xfrm>
            <a:off x="8772525" y="6519863"/>
            <a:ext cx="412750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2" name="Picture 2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13688" y="6516688"/>
            <a:ext cx="3587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3" name="Picture 27"/>
          <p:cNvPicPr>
            <a:picLocks noChangeAspect="1"/>
          </p:cNvPicPr>
          <p:nvPr userDrawn="1"/>
        </p:nvPicPr>
        <p:blipFill>
          <a:blip r:embed="rId6"/>
          <a:srcRect t="16374"/>
          <a:stretch>
            <a:fillRect/>
          </a:stretch>
        </p:blipFill>
        <p:spPr>
          <a:xfrm>
            <a:off x="7478713" y="6519863"/>
            <a:ext cx="4000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4" name="Picture 2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217025" y="6526213"/>
            <a:ext cx="327025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5" name="Picture 29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946900" y="6519863"/>
            <a:ext cx="496888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6" name="Picture 30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572625" y="6523038"/>
            <a:ext cx="404813" cy="33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7" name="Picture 3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321675" y="6516688"/>
            <a:ext cx="422275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8" name="Picture 32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546850" y="6519863"/>
            <a:ext cx="360363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9" name="Picture 3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17125" y="6524625"/>
            <a:ext cx="400050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0" name="Picture 34"/>
          <p:cNvPicPr>
            <a:picLocks noChangeAspect="1"/>
          </p:cNvPicPr>
          <p:nvPr userDrawn="1"/>
        </p:nvPicPr>
        <p:blipFill>
          <a:blip r:embed="rId13"/>
          <a:srcRect l="39729"/>
          <a:stretch>
            <a:fillRect/>
          </a:stretch>
        </p:blipFill>
        <p:spPr>
          <a:xfrm>
            <a:off x="10450513" y="6516688"/>
            <a:ext cx="395287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1" name="Picture 3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1900" y="6532563"/>
            <a:ext cx="454025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2" name="Picture 36"/>
          <p:cNvPicPr>
            <a:picLocks noChangeAspect="1"/>
          </p:cNvPicPr>
          <p:nvPr userDrawn="1"/>
        </p:nvPicPr>
        <p:blipFill>
          <a:blip r:embed="rId15"/>
          <a:srcRect r="18439"/>
          <a:stretch>
            <a:fillRect/>
          </a:stretch>
        </p:blipFill>
        <p:spPr>
          <a:xfrm>
            <a:off x="10875963" y="6524625"/>
            <a:ext cx="485775" cy="34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" y="85725"/>
            <a:ext cx="1222375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7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5175" y="85725"/>
            <a:ext cx="762000" cy="81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66400" y="900113"/>
            <a:ext cx="1738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/>
            <a:r>
              <a:rPr lang="en-US" altLang="x-none" sz="800" b="1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 REPUBLIC OF UGANDA</a:t>
            </a:r>
            <a:endParaRPr lang="en-US" altLang="x-none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3538" y="166688"/>
            <a:ext cx="6356350" cy="484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UGANDA BUREAU OF STATISTICS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294" name="Picture 10"/>
          <p:cNvPicPr>
            <a:picLocks noChangeAspect="1"/>
          </p:cNvPicPr>
          <p:nvPr userDrawn="1"/>
        </p:nvPicPr>
        <p:blipFill>
          <a:blip r:embed="rId4"/>
          <a:srcRect t="18320"/>
          <a:stretch>
            <a:fillRect/>
          </a:stretch>
        </p:blipFill>
        <p:spPr>
          <a:xfrm>
            <a:off x="8220075" y="1930400"/>
            <a:ext cx="3543300" cy="4022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1717675" y="1930400"/>
            <a:ext cx="0" cy="3524250"/>
          </a:xfrm>
          <a:prstGeom prst="line">
            <a:avLst/>
          </a:prstGeom>
          <a:ln w="666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12" descr="Logo, company name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300" y="5343525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83825" y="1071563"/>
            <a:ext cx="204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Ministry of Tourism, Wildlife &amp; Antiquities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ubtitle">
  <p:cSld name="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79513" cy="117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87500" y="960438"/>
            <a:ext cx="9196388" cy="111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9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8" y="6494463"/>
            <a:ext cx="34925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0"/>
          <p:cNvPicPr>
            <a:picLocks noChangeAspect="1"/>
          </p:cNvPicPr>
          <p:nvPr userDrawn="1"/>
        </p:nvPicPr>
        <p:blipFill>
          <a:blip r:embed="rId4"/>
          <a:srcRect r="21121"/>
          <a:stretch>
            <a:fillRect/>
          </a:stretch>
        </p:blipFill>
        <p:spPr>
          <a:xfrm>
            <a:off x="2632075" y="6494463"/>
            <a:ext cx="412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73238" y="6489700"/>
            <a:ext cx="358775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2"/>
          <p:cNvPicPr>
            <a:picLocks noChangeAspect="1"/>
          </p:cNvPicPr>
          <p:nvPr userDrawn="1"/>
        </p:nvPicPr>
        <p:blipFill>
          <a:blip r:embed="rId6"/>
          <a:srcRect t="16374"/>
          <a:stretch>
            <a:fillRect/>
          </a:stretch>
        </p:blipFill>
        <p:spPr>
          <a:xfrm>
            <a:off x="1338263" y="6492875"/>
            <a:ext cx="398462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76575" y="6499225"/>
            <a:ext cx="327025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4863" y="6494463"/>
            <a:ext cx="4984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30588" y="6497638"/>
            <a:ext cx="406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79638" y="6489700"/>
            <a:ext cx="422275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6400" y="6494463"/>
            <a:ext cx="358775" cy="35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76675" y="6499225"/>
            <a:ext cx="398463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9"/>
          <p:cNvPicPr>
            <a:picLocks noChangeAspect="1"/>
          </p:cNvPicPr>
          <p:nvPr userDrawn="1"/>
        </p:nvPicPr>
        <p:blipFill>
          <a:blip r:embed="rId13"/>
          <a:srcRect l="39729"/>
          <a:stretch>
            <a:fillRect/>
          </a:stretch>
        </p:blipFill>
        <p:spPr>
          <a:xfrm>
            <a:off x="4310063" y="6489700"/>
            <a:ext cx="395287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51450" y="6507163"/>
            <a:ext cx="454025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21"/>
          <p:cNvPicPr>
            <a:picLocks noChangeAspect="1"/>
          </p:cNvPicPr>
          <p:nvPr userDrawn="1"/>
        </p:nvPicPr>
        <p:blipFill>
          <a:blip r:embed="rId15"/>
          <a:srcRect r="18439"/>
          <a:stretch>
            <a:fillRect/>
          </a:stretch>
        </p:blipFill>
        <p:spPr>
          <a:xfrm>
            <a:off x="4735513" y="6497638"/>
            <a:ext cx="4857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Picture 2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34050" y="6519863"/>
            <a:ext cx="404813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23"/>
          <p:cNvPicPr>
            <a:picLocks noChangeAspect="1"/>
          </p:cNvPicPr>
          <p:nvPr userDrawn="1"/>
        </p:nvPicPr>
        <p:blipFill>
          <a:blip r:embed="rId17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Picture 24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4738" y="6519863"/>
            <a:ext cx="350837" cy="35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5"/>
          <p:cNvPicPr>
            <a:picLocks noChangeAspect="1"/>
          </p:cNvPicPr>
          <p:nvPr userDrawn="1"/>
        </p:nvPicPr>
        <p:blipFill>
          <a:blip r:embed="rId4"/>
          <a:srcRect r="21121"/>
          <a:stretch>
            <a:fillRect/>
          </a:stretch>
        </p:blipFill>
        <p:spPr>
          <a:xfrm>
            <a:off x="8772525" y="6519863"/>
            <a:ext cx="412750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4" name="Picture 2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13688" y="6516688"/>
            <a:ext cx="3587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5" name="Picture 27"/>
          <p:cNvPicPr>
            <a:picLocks noChangeAspect="1"/>
          </p:cNvPicPr>
          <p:nvPr userDrawn="1"/>
        </p:nvPicPr>
        <p:blipFill>
          <a:blip r:embed="rId6"/>
          <a:srcRect t="16374"/>
          <a:stretch>
            <a:fillRect/>
          </a:stretch>
        </p:blipFill>
        <p:spPr>
          <a:xfrm>
            <a:off x="7478713" y="6519863"/>
            <a:ext cx="4000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6" name="Picture 2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217025" y="6526213"/>
            <a:ext cx="327025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29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946900" y="6519863"/>
            <a:ext cx="496888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8" name="Picture 30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572625" y="6523038"/>
            <a:ext cx="404813" cy="33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9" name="Picture 3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321675" y="6516688"/>
            <a:ext cx="422275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0" name="Picture 32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546850" y="6519863"/>
            <a:ext cx="360363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1" name="Picture 3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17125" y="6524625"/>
            <a:ext cx="400050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2" name="Picture 34"/>
          <p:cNvPicPr>
            <a:picLocks noChangeAspect="1"/>
          </p:cNvPicPr>
          <p:nvPr userDrawn="1"/>
        </p:nvPicPr>
        <p:blipFill>
          <a:blip r:embed="rId13"/>
          <a:srcRect l="39729"/>
          <a:stretch>
            <a:fillRect/>
          </a:stretch>
        </p:blipFill>
        <p:spPr>
          <a:xfrm>
            <a:off x="10450513" y="6516688"/>
            <a:ext cx="395287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3" name="Picture 3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1900" y="6532563"/>
            <a:ext cx="454025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4" name="Picture 36"/>
          <p:cNvPicPr>
            <a:picLocks noChangeAspect="1"/>
          </p:cNvPicPr>
          <p:nvPr userDrawn="1"/>
        </p:nvPicPr>
        <p:blipFill>
          <a:blip r:embed="rId15"/>
          <a:srcRect r="18439"/>
          <a:stretch>
            <a:fillRect/>
          </a:stretch>
        </p:blipFill>
        <p:spPr>
          <a:xfrm>
            <a:off x="10875963" y="6524625"/>
            <a:ext cx="485775" cy="34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4340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8563" y="893763"/>
            <a:ext cx="9197975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1838" y="6505575"/>
            <a:ext cx="11460163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44" name="Picture 12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16000"/>
            <a:ext cx="696913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06950"/>
            <a:ext cx="715963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4"/>
          <p:cNvPicPr>
            <a:picLocks noChangeAspect="1"/>
          </p:cNvPicPr>
          <p:nvPr userDrawn="1"/>
        </p:nvPicPr>
        <p:blipFill>
          <a:blip r:embed="rId5"/>
          <a:srcRect t="16374"/>
          <a:stretch>
            <a:fillRect/>
          </a:stretch>
        </p:blipFill>
        <p:spPr>
          <a:xfrm>
            <a:off x="6350" y="2516188"/>
            <a:ext cx="715963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0" y="6197600"/>
            <a:ext cx="712788" cy="67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16"/>
          <p:cNvPicPr>
            <a:picLocks noChangeAspect="1"/>
          </p:cNvPicPr>
          <p:nvPr userDrawn="1"/>
        </p:nvPicPr>
        <p:blipFill>
          <a:blip r:embed="rId7"/>
          <a:srcRect l="7507"/>
          <a:stretch>
            <a:fillRect/>
          </a:stretch>
        </p:blipFill>
        <p:spPr>
          <a:xfrm>
            <a:off x="-9525" y="5519738"/>
            <a:ext cx="747713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70063"/>
            <a:ext cx="715963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0" y="4059238"/>
            <a:ext cx="715963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Picture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13" y="3276600"/>
            <a:ext cx="715962" cy="67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20"/>
          <p:cNvPicPr>
            <a:picLocks noChangeAspect="1"/>
          </p:cNvPicPr>
          <p:nvPr userDrawn="1"/>
        </p:nvPicPr>
        <p:blipFill>
          <a:blip r:embed="rId11"/>
          <a:srcRect t="18320"/>
          <a:stretch>
            <a:fillRect/>
          </a:stretch>
        </p:blipFill>
        <p:spPr>
          <a:xfrm>
            <a:off x="10969625" y="4763"/>
            <a:ext cx="1222375" cy="138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5364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8563" y="893763"/>
            <a:ext cx="9197975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1838" y="6505575"/>
            <a:ext cx="10728325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8" name="Picture 12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9688" y="1050925"/>
            <a:ext cx="696912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9688" y="4843463"/>
            <a:ext cx="715962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4"/>
          <p:cNvPicPr>
            <a:picLocks noChangeAspect="1"/>
          </p:cNvPicPr>
          <p:nvPr userDrawn="1"/>
        </p:nvPicPr>
        <p:blipFill>
          <a:blip r:embed="rId5"/>
          <a:srcRect t="16374"/>
          <a:stretch>
            <a:fillRect/>
          </a:stretch>
        </p:blipFill>
        <p:spPr>
          <a:xfrm>
            <a:off x="11476038" y="2551113"/>
            <a:ext cx="715962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88738" y="6234113"/>
            <a:ext cx="71278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6"/>
          <p:cNvPicPr>
            <a:picLocks noChangeAspect="1"/>
          </p:cNvPicPr>
          <p:nvPr userDrawn="1"/>
        </p:nvPicPr>
        <p:blipFill>
          <a:blip r:embed="rId7"/>
          <a:srcRect l="7507"/>
          <a:stretch>
            <a:fillRect/>
          </a:stretch>
        </p:blipFill>
        <p:spPr>
          <a:xfrm>
            <a:off x="11460163" y="5554663"/>
            <a:ext cx="747712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69688" y="1804988"/>
            <a:ext cx="714375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76038" y="4094163"/>
            <a:ext cx="715962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80800" y="3311525"/>
            <a:ext cx="715963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20"/>
          <p:cNvPicPr>
            <a:picLocks noChangeAspect="1"/>
          </p:cNvPicPr>
          <p:nvPr userDrawn="1"/>
        </p:nvPicPr>
        <p:blipFill>
          <a:blip r:embed="rId11"/>
          <a:srcRect t="18320"/>
          <a:stretch>
            <a:fillRect/>
          </a:stretch>
        </p:blipFill>
        <p:spPr>
          <a:xfrm>
            <a:off x="11306175" y="22225"/>
            <a:ext cx="877888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54125" y="731838"/>
            <a:ext cx="9196388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88113"/>
            <a:ext cx="121920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1" name="Picture 11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1171575" y="1008063"/>
            <a:ext cx="9197975" cy="111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488113"/>
            <a:ext cx="121920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4" name="Picture 10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8436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308100" y="841375"/>
            <a:ext cx="93456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10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69625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9460" name="Picture 8"/>
          <p:cNvPicPr>
            <a:picLocks noChangeAspect="1"/>
          </p:cNvPicPr>
          <p:nvPr userDrawn="1"/>
        </p:nvPicPr>
        <p:blipFill>
          <a:blip r:embed="rId2"/>
          <a:srcRect b="24683"/>
          <a:stretch>
            <a:fillRect/>
          </a:stretch>
        </p:blipFill>
        <p:spPr>
          <a:xfrm>
            <a:off x="0" y="-14287"/>
            <a:ext cx="4879975" cy="687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038" y="593725"/>
            <a:ext cx="6376987" cy="419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21513" y="5605463"/>
            <a:ext cx="347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FOLLOW UBOS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" y="85725"/>
            <a:ext cx="1222375" cy="1217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7" descr="A picture containing text, clipart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5175" y="85725"/>
            <a:ext cx="762000" cy="81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66400" y="900113"/>
            <a:ext cx="1738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eaLnBrk="1" hangingPunct="1"/>
            <a:r>
              <a:rPr lang="en-US" altLang="x-none" sz="800" b="1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THE REPUBLIC OF UGANDA</a:t>
            </a:r>
            <a:endParaRPr lang="en-US" altLang="x-none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3538" y="166688"/>
            <a:ext cx="6356350" cy="484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UGANDA BUREAU OF STATISTICS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0486" name="Picture 10"/>
          <p:cNvPicPr>
            <a:picLocks noChangeAspect="1"/>
          </p:cNvPicPr>
          <p:nvPr userDrawn="1"/>
        </p:nvPicPr>
        <p:blipFill>
          <a:blip r:embed="rId4"/>
          <a:srcRect t="18320"/>
          <a:stretch>
            <a:fillRect/>
          </a:stretch>
        </p:blipFill>
        <p:spPr>
          <a:xfrm>
            <a:off x="8220075" y="1930400"/>
            <a:ext cx="3543300" cy="40227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1717675" y="1930400"/>
            <a:ext cx="0" cy="3524250"/>
          </a:xfrm>
          <a:prstGeom prst="line">
            <a:avLst/>
          </a:prstGeom>
          <a:ln w="666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icture 12" descr="Logo, company name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300" y="5343525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83825" y="1071563"/>
            <a:ext cx="204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Ministry of Tourism, Wildlife &amp; Antiquities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ubtitle">
  <p:cSld name="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79513" cy="1173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87500" y="960438"/>
            <a:ext cx="9196388" cy="111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9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8" y="6494463"/>
            <a:ext cx="34925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10"/>
          <p:cNvPicPr>
            <a:picLocks noChangeAspect="1"/>
          </p:cNvPicPr>
          <p:nvPr userDrawn="1"/>
        </p:nvPicPr>
        <p:blipFill>
          <a:blip r:embed="rId4"/>
          <a:srcRect r="21121"/>
          <a:stretch>
            <a:fillRect/>
          </a:stretch>
        </p:blipFill>
        <p:spPr>
          <a:xfrm>
            <a:off x="2632075" y="6494463"/>
            <a:ext cx="412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73238" y="6489700"/>
            <a:ext cx="358775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2"/>
          <p:cNvPicPr>
            <a:picLocks noChangeAspect="1"/>
          </p:cNvPicPr>
          <p:nvPr userDrawn="1"/>
        </p:nvPicPr>
        <p:blipFill>
          <a:blip r:embed="rId6"/>
          <a:srcRect t="16374"/>
          <a:stretch>
            <a:fillRect/>
          </a:stretch>
        </p:blipFill>
        <p:spPr>
          <a:xfrm>
            <a:off x="1338263" y="6492875"/>
            <a:ext cx="398462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76575" y="6499225"/>
            <a:ext cx="327025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4863" y="6494463"/>
            <a:ext cx="4984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30588" y="6497638"/>
            <a:ext cx="406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79638" y="6489700"/>
            <a:ext cx="422275" cy="347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6400" y="6494463"/>
            <a:ext cx="358775" cy="35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76675" y="6499225"/>
            <a:ext cx="398463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9"/>
          <p:cNvPicPr>
            <a:picLocks noChangeAspect="1"/>
          </p:cNvPicPr>
          <p:nvPr userDrawn="1"/>
        </p:nvPicPr>
        <p:blipFill>
          <a:blip r:embed="rId13"/>
          <a:srcRect l="39729"/>
          <a:stretch>
            <a:fillRect/>
          </a:stretch>
        </p:blipFill>
        <p:spPr>
          <a:xfrm>
            <a:off x="4310063" y="6489700"/>
            <a:ext cx="395287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51450" y="6507163"/>
            <a:ext cx="454025" cy="33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21"/>
          <p:cNvPicPr>
            <a:picLocks noChangeAspect="1"/>
          </p:cNvPicPr>
          <p:nvPr userDrawn="1"/>
        </p:nvPicPr>
        <p:blipFill>
          <a:blip r:embed="rId15"/>
          <a:srcRect r="18439"/>
          <a:stretch>
            <a:fillRect/>
          </a:stretch>
        </p:blipFill>
        <p:spPr>
          <a:xfrm>
            <a:off x="4735513" y="6497638"/>
            <a:ext cx="4857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34050" y="6519863"/>
            <a:ext cx="404813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23"/>
          <p:cNvPicPr>
            <a:picLocks noChangeAspect="1"/>
          </p:cNvPicPr>
          <p:nvPr userDrawn="1"/>
        </p:nvPicPr>
        <p:blipFill>
          <a:blip r:embed="rId17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24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4738" y="6519863"/>
            <a:ext cx="350837" cy="35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5"/>
          <p:cNvPicPr>
            <a:picLocks noChangeAspect="1"/>
          </p:cNvPicPr>
          <p:nvPr userDrawn="1"/>
        </p:nvPicPr>
        <p:blipFill>
          <a:blip r:embed="rId4"/>
          <a:srcRect r="21121"/>
          <a:stretch>
            <a:fillRect/>
          </a:stretch>
        </p:blipFill>
        <p:spPr>
          <a:xfrm>
            <a:off x="8772525" y="6519863"/>
            <a:ext cx="412750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Picture 2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13688" y="6516688"/>
            <a:ext cx="358775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Picture 27"/>
          <p:cNvPicPr>
            <a:picLocks noChangeAspect="1"/>
          </p:cNvPicPr>
          <p:nvPr userDrawn="1"/>
        </p:nvPicPr>
        <p:blipFill>
          <a:blip r:embed="rId6"/>
          <a:srcRect t="16374"/>
          <a:stretch>
            <a:fillRect/>
          </a:stretch>
        </p:blipFill>
        <p:spPr>
          <a:xfrm>
            <a:off x="7478713" y="6519863"/>
            <a:ext cx="4000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Picture 2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217025" y="6526213"/>
            <a:ext cx="327025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9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946900" y="6519863"/>
            <a:ext cx="496888" cy="34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Picture 30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572625" y="6523038"/>
            <a:ext cx="404813" cy="334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1" name="Picture 3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321675" y="6516688"/>
            <a:ext cx="422275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Picture 32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546850" y="6519863"/>
            <a:ext cx="360363" cy="35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Picture 3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17125" y="6524625"/>
            <a:ext cx="400050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Picture 34"/>
          <p:cNvPicPr>
            <a:picLocks noChangeAspect="1"/>
          </p:cNvPicPr>
          <p:nvPr userDrawn="1"/>
        </p:nvPicPr>
        <p:blipFill>
          <a:blip r:embed="rId13"/>
          <a:srcRect l="39729"/>
          <a:stretch>
            <a:fillRect/>
          </a:stretch>
        </p:blipFill>
        <p:spPr>
          <a:xfrm>
            <a:off x="10450513" y="6516688"/>
            <a:ext cx="395287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Picture 3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91900" y="6532563"/>
            <a:ext cx="454025" cy="33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Picture 36"/>
          <p:cNvPicPr>
            <a:picLocks noChangeAspect="1"/>
          </p:cNvPicPr>
          <p:nvPr userDrawn="1"/>
        </p:nvPicPr>
        <p:blipFill>
          <a:blip r:embed="rId15"/>
          <a:srcRect r="18439"/>
          <a:stretch>
            <a:fillRect/>
          </a:stretch>
        </p:blipFill>
        <p:spPr>
          <a:xfrm>
            <a:off x="10875963" y="6524625"/>
            <a:ext cx="485775" cy="34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148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8563" y="893763"/>
            <a:ext cx="9197975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1838" y="6505575"/>
            <a:ext cx="11460163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2" name="Picture 12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16000"/>
            <a:ext cx="696913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06950"/>
            <a:ext cx="715963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4"/>
          <p:cNvPicPr>
            <a:picLocks noChangeAspect="1"/>
          </p:cNvPicPr>
          <p:nvPr userDrawn="1"/>
        </p:nvPicPr>
        <p:blipFill>
          <a:blip r:embed="rId5"/>
          <a:srcRect t="16374"/>
          <a:stretch>
            <a:fillRect/>
          </a:stretch>
        </p:blipFill>
        <p:spPr>
          <a:xfrm>
            <a:off x="6350" y="2516188"/>
            <a:ext cx="715963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0" y="6197600"/>
            <a:ext cx="712788" cy="67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6"/>
          <p:cNvPicPr>
            <a:picLocks noChangeAspect="1"/>
          </p:cNvPicPr>
          <p:nvPr userDrawn="1"/>
        </p:nvPicPr>
        <p:blipFill>
          <a:blip r:embed="rId7"/>
          <a:srcRect l="7507"/>
          <a:stretch>
            <a:fillRect/>
          </a:stretch>
        </p:blipFill>
        <p:spPr>
          <a:xfrm>
            <a:off x="-9525" y="5519738"/>
            <a:ext cx="747713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70063"/>
            <a:ext cx="715963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0" y="4059238"/>
            <a:ext cx="715963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13" y="3276600"/>
            <a:ext cx="715962" cy="67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20"/>
          <p:cNvPicPr>
            <a:picLocks noChangeAspect="1"/>
          </p:cNvPicPr>
          <p:nvPr userDrawn="1"/>
        </p:nvPicPr>
        <p:blipFill>
          <a:blip r:embed="rId11"/>
          <a:srcRect t="18320"/>
          <a:stretch>
            <a:fillRect/>
          </a:stretch>
        </p:blipFill>
        <p:spPr>
          <a:xfrm>
            <a:off x="10969625" y="4763"/>
            <a:ext cx="1222375" cy="138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2532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8563" y="893763"/>
            <a:ext cx="9197975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1838" y="6505575"/>
            <a:ext cx="11460163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536" name="Picture 12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16000"/>
            <a:ext cx="696913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06950"/>
            <a:ext cx="715963" cy="68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4"/>
          <p:cNvPicPr>
            <a:picLocks noChangeAspect="1"/>
          </p:cNvPicPr>
          <p:nvPr userDrawn="1"/>
        </p:nvPicPr>
        <p:blipFill>
          <a:blip r:embed="rId5"/>
          <a:srcRect t="16374"/>
          <a:stretch>
            <a:fillRect/>
          </a:stretch>
        </p:blipFill>
        <p:spPr>
          <a:xfrm>
            <a:off x="6350" y="2516188"/>
            <a:ext cx="715963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0" y="6197600"/>
            <a:ext cx="712788" cy="677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6"/>
          <p:cNvPicPr>
            <a:picLocks noChangeAspect="1"/>
          </p:cNvPicPr>
          <p:nvPr userDrawn="1"/>
        </p:nvPicPr>
        <p:blipFill>
          <a:blip r:embed="rId7"/>
          <a:srcRect l="7507"/>
          <a:stretch>
            <a:fillRect/>
          </a:stretch>
        </p:blipFill>
        <p:spPr>
          <a:xfrm>
            <a:off x="-9525" y="5519738"/>
            <a:ext cx="747713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770063"/>
            <a:ext cx="715963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0" y="4059238"/>
            <a:ext cx="715963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Picture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13" y="3276600"/>
            <a:ext cx="715962" cy="67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4" name="Picture 20"/>
          <p:cNvPicPr>
            <a:picLocks noChangeAspect="1"/>
          </p:cNvPicPr>
          <p:nvPr userDrawn="1"/>
        </p:nvPicPr>
        <p:blipFill>
          <a:blip r:embed="rId11"/>
          <a:srcRect t="18320"/>
          <a:stretch>
            <a:fillRect/>
          </a:stretch>
        </p:blipFill>
        <p:spPr>
          <a:xfrm>
            <a:off x="10969625" y="4763"/>
            <a:ext cx="1222375" cy="138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3556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8563" y="893763"/>
            <a:ext cx="9197975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1838" y="6505575"/>
            <a:ext cx="10728325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60" name="Picture 12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9688" y="1050925"/>
            <a:ext cx="696912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9688" y="4843463"/>
            <a:ext cx="715962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4"/>
          <p:cNvPicPr>
            <a:picLocks noChangeAspect="1"/>
          </p:cNvPicPr>
          <p:nvPr userDrawn="1"/>
        </p:nvPicPr>
        <p:blipFill>
          <a:blip r:embed="rId5"/>
          <a:srcRect t="16374"/>
          <a:stretch>
            <a:fillRect/>
          </a:stretch>
        </p:blipFill>
        <p:spPr>
          <a:xfrm>
            <a:off x="11476038" y="2551113"/>
            <a:ext cx="715962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88738" y="6234113"/>
            <a:ext cx="71278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6"/>
          <p:cNvPicPr>
            <a:picLocks noChangeAspect="1"/>
          </p:cNvPicPr>
          <p:nvPr userDrawn="1"/>
        </p:nvPicPr>
        <p:blipFill>
          <a:blip r:embed="rId7"/>
          <a:srcRect l="7507"/>
          <a:stretch>
            <a:fillRect/>
          </a:stretch>
        </p:blipFill>
        <p:spPr>
          <a:xfrm>
            <a:off x="11460163" y="5554663"/>
            <a:ext cx="747712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69688" y="1804988"/>
            <a:ext cx="714375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76038" y="4094163"/>
            <a:ext cx="715962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80800" y="3311525"/>
            <a:ext cx="715963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20"/>
          <p:cNvPicPr>
            <a:picLocks noChangeAspect="1"/>
          </p:cNvPicPr>
          <p:nvPr userDrawn="1"/>
        </p:nvPicPr>
        <p:blipFill>
          <a:blip r:embed="rId11"/>
          <a:srcRect t="18320"/>
          <a:stretch>
            <a:fillRect/>
          </a:stretch>
        </p:blipFill>
        <p:spPr>
          <a:xfrm>
            <a:off x="11306175" y="22225"/>
            <a:ext cx="877888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54125" y="731838"/>
            <a:ext cx="9196388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88113"/>
            <a:ext cx="121920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583" name="Picture 11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3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1171575" y="1008063"/>
            <a:ext cx="9197975" cy="111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488113"/>
            <a:ext cx="121920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6" name="Picture 10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6628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308100" y="841375"/>
            <a:ext cx="93456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10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69625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7652" name="Picture 8"/>
          <p:cNvPicPr>
            <a:picLocks noChangeAspect="1"/>
          </p:cNvPicPr>
          <p:nvPr userDrawn="1"/>
        </p:nvPicPr>
        <p:blipFill>
          <a:blip r:embed="rId2"/>
          <a:srcRect b="24683"/>
          <a:stretch>
            <a:fillRect/>
          </a:stretch>
        </p:blipFill>
        <p:spPr>
          <a:xfrm>
            <a:off x="0" y="-14287"/>
            <a:ext cx="4879975" cy="687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038" y="593725"/>
            <a:ext cx="6376987" cy="419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21513" y="5605463"/>
            <a:ext cx="347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FOLLOW UBOS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172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98563" y="893763"/>
            <a:ext cx="9197975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1838" y="6505575"/>
            <a:ext cx="10728325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6" name="Picture 12" descr="A picture containing bird, outdoor, grass, standing&#10;&#10;Description automatically generated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9688" y="1050925"/>
            <a:ext cx="696912" cy="69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69688" y="4843463"/>
            <a:ext cx="715962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4"/>
          <p:cNvPicPr>
            <a:picLocks noChangeAspect="1"/>
          </p:cNvPicPr>
          <p:nvPr userDrawn="1"/>
        </p:nvPicPr>
        <p:blipFill>
          <a:blip r:embed="rId5"/>
          <a:srcRect t="16374"/>
          <a:stretch>
            <a:fillRect/>
          </a:stretch>
        </p:blipFill>
        <p:spPr>
          <a:xfrm>
            <a:off x="11476038" y="2551113"/>
            <a:ext cx="715962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88738" y="6234113"/>
            <a:ext cx="712787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16"/>
          <p:cNvPicPr>
            <a:picLocks noChangeAspect="1"/>
          </p:cNvPicPr>
          <p:nvPr userDrawn="1"/>
        </p:nvPicPr>
        <p:blipFill>
          <a:blip r:embed="rId7"/>
          <a:srcRect l="7507"/>
          <a:stretch>
            <a:fillRect/>
          </a:stretch>
        </p:blipFill>
        <p:spPr>
          <a:xfrm>
            <a:off x="11460163" y="5554663"/>
            <a:ext cx="747712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69688" y="1804988"/>
            <a:ext cx="714375" cy="70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76038" y="4094163"/>
            <a:ext cx="715962" cy="681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80800" y="3311525"/>
            <a:ext cx="715963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20"/>
          <p:cNvPicPr>
            <a:picLocks noChangeAspect="1"/>
          </p:cNvPicPr>
          <p:nvPr userDrawn="1"/>
        </p:nvPicPr>
        <p:blipFill>
          <a:blip r:embed="rId11"/>
          <a:srcRect t="18320"/>
          <a:stretch>
            <a:fillRect/>
          </a:stretch>
        </p:blipFill>
        <p:spPr>
          <a:xfrm>
            <a:off x="11306175" y="22225"/>
            <a:ext cx="877888" cy="99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5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68638" y="153988"/>
            <a:ext cx="5567363" cy="3857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tabLst>
                <a:tab pos="587375" algn="l"/>
              </a:tabLst>
            </a:pPr>
            <a:endParaRPr lang="en-US" altLang="x-none" dirty="0">
              <a:solidFill>
                <a:srgbClr val="0070C0"/>
              </a:solidFill>
              <a:latin typeface="Microsoft YaHei" panose="020B0503020204020204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54125" y="731838"/>
            <a:ext cx="9196388" cy="127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88113"/>
            <a:ext cx="12192000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9" name="Picture 11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7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1171575" y="1008063"/>
            <a:ext cx="9197975" cy="111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488113"/>
            <a:ext cx="12192000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Uganda Bureau of Statistics ¤ Plot 9 Colville Street, Kampala Uganda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2" name="Picture 10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55338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44" name="Picture 8" descr="A picture containing logo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5688" cy="10509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308100" y="841375"/>
            <a:ext cx="93456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10"/>
          <p:cNvPicPr>
            <a:picLocks noChangeAspect="1"/>
          </p:cNvPicPr>
          <p:nvPr userDrawn="1"/>
        </p:nvPicPr>
        <p:blipFill>
          <a:blip r:embed="rId3"/>
          <a:srcRect t="18320"/>
          <a:stretch>
            <a:fillRect/>
          </a:stretch>
        </p:blipFill>
        <p:spPr>
          <a:xfrm>
            <a:off x="10969625" y="0"/>
            <a:ext cx="1222375" cy="138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Subtitle">
  <p:cSld name="1_Subtitle">
    <p:bg>
      <p:bgPr>
        <a:solidFill>
          <a:schemeClr val="bg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8638" y="3246438"/>
            <a:ext cx="61388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lvl="0" algn="ctr" defTabSz="914400" eaLnBrk="1" hangingPunct="1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tabLst>
                <a:tab pos="587375" algn="l"/>
              </a:tabLst>
            </a:pPr>
            <a:r>
              <a:rPr lang="en-GB" altLang="en-US" b="1" dirty="0">
                <a:solidFill>
                  <a:srgbClr val="365F9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x-none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90025" y="2552700"/>
            <a:ext cx="2830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EXTENSION SERVICES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1268" name="Picture 8"/>
          <p:cNvPicPr>
            <a:picLocks noChangeAspect="1"/>
          </p:cNvPicPr>
          <p:nvPr userDrawn="1"/>
        </p:nvPicPr>
        <p:blipFill>
          <a:blip r:embed="rId2"/>
          <a:srcRect b="24683"/>
          <a:stretch>
            <a:fillRect/>
          </a:stretch>
        </p:blipFill>
        <p:spPr>
          <a:xfrm>
            <a:off x="0" y="-14287"/>
            <a:ext cx="4879975" cy="687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3038" y="593725"/>
            <a:ext cx="6376987" cy="419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21513" y="5605463"/>
            <a:ext cx="347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FOLLOW UBOS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BB962C8B-B14F-4D97-AF65-F5344CB8AC3E}" type="datetime1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endParaRPr lang="zh-CN" altLang="en-US" dirty="0">
              <a:latin typeface="Microsoft YaHei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Microsoft YaHei" panose="020B0503020204020204" pitchFamily="34" charset="-122"/>
              </a:rPr>
            </a:fld>
            <a:endParaRPr lang="zh-CN" altLang="en-US" dirty="0">
              <a:latin typeface="Microsoft YaHe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4.emf"/><Relationship Id="rId1" Type="http://schemas.openxmlformats.org/officeDocument/2006/relationships/package" Target="../embeddings/Document1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2228850" y="2232025"/>
            <a:ext cx="4895850" cy="2986088"/>
          </a:xfrm>
          <a:prstGeom prst="rect">
            <a:avLst/>
          </a:prstGeom>
        </p:spPr>
        <p:txBody>
          <a:bodyPr>
            <a:spAutoFit/>
          </a:bodyPr>
          <a:p>
            <a:pPr lvl="1" algn="ctr" eaLnBrk="1" hangingPunct="1">
              <a:buNone/>
            </a:pPr>
            <a:r>
              <a:rPr lang="en-US" altLang="x-none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UGANDA TOURISM SATELLITE ACCOUNTS</a:t>
            </a:r>
            <a:endParaRPr lang="en-US" altLang="x-none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  <a:p>
            <a:pPr lvl="1" algn="ctr" eaLnBrk="1" hangingPunct="1">
              <a:buNone/>
            </a:pPr>
            <a:endParaRPr lang="en-US" altLang="x-none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  <a:p>
            <a:pPr lvl="1" eaLnBrk="1" hangingPunct="1">
              <a:buNone/>
            </a:pPr>
            <a:endParaRPr lang="en-US" altLang="x-none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  <a:p>
            <a:pPr lvl="1" eaLnBrk="1" hangingPunct="1">
              <a:buNone/>
            </a:pPr>
            <a:endParaRPr lang="en-US" altLang="x-none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  <a:p>
            <a:pPr eaLnBrk="1" hangingPunct="1">
              <a:buNone/>
            </a:pPr>
            <a:r>
              <a:rPr lang="en-US" altLang="x-none" sz="20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Presented by:	Aliziki K. Lubega</a:t>
            </a:r>
            <a:endParaRPr lang="en-US" altLang="x-none" sz="20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  <a:p>
            <a:pPr lvl="1" algn="ctr" eaLnBrk="1" hangingPunct="1">
              <a:buNone/>
            </a:pPr>
            <a:endParaRPr lang="en-US" altLang="x-none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1"/>
          <a:srcRect l="73279" t="60431" r="20724" b="35857"/>
          <a:stretch>
            <a:fillRect/>
          </a:stretch>
        </p:blipFill>
        <p:spPr>
          <a:xfrm>
            <a:off x="10602913" y="5449888"/>
            <a:ext cx="958850" cy="37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53725" y="5335588"/>
            <a:ext cx="887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2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1722100" y="1173163"/>
            <a:ext cx="550863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3" name="TextBox 1"/>
          <p:cNvSpPr txBox="1"/>
          <p:nvPr/>
        </p:nvSpPr>
        <p:spPr>
          <a:xfrm>
            <a:off x="1522413" y="331788"/>
            <a:ext cx="925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FINDINGS- Supply to Tourism</a:t>
            </a:r>
            <a:endParaRPr lang="en-GB" altLang="en-US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graphicFrame>
        <p:nvGraphicFramePr>
          <p:cNvPr id="40964" name="Table 40963"/>
          <p:cNvGraphicFramePr/>
          <p:nvPr/>
        </p:nvGraphicFramePr>
        <p:xfrm>
          <a:off x="1239838" y="3260725"/>
          <a:ext cx="10083800" cy="3027363"/>
        </p:xfrm>
        <a:graphic>
          <a:graphicData uri="http://schemas.openxmlformats.org/drawingml/2006/table">
            <a:tbl>
              <a:tblPr/>
              <a:tblGrid>
                <a:gridCol w="3586163"/>
                <a:gridCol w="1760537"/>
                <a:gridCol w="2557463"/>
                <a:gridCol w="2179637"/>
              </a:tblGrid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Products, in Billion UGX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Domestic supply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Internal tourism consumption 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Tourism percentage share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Accommodation services for visitors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3,161.9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2,290.5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72.4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Food and beverage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3,248.0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1,838.6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56.6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Air and Road passenger transport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2,833.6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2,411.5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85.1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Water passenger transport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196.7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  14.5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7.4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Transport equipment rental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82.1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  42.5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51.7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Travel agencies and other reservation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269.0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159.5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59.3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Cultural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322.6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309.6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96.0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Sports and recreational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264.4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146.3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55.3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Other consumption products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448.7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  17.2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3.8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Other non-consumption products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198,853.9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     766.7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               0.4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Gross Output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       209,680.9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                                7,996.9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endParaRPr lang="en-GB" altLang="x-none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4" marR="9524" marT="9525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/>
        </p:nvSpPr>
        <p:spPr>
          <a:xfrm>
            <a:off x="933450" y="1173163"/>
            <a:ext cx="10048875" cy="198913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to Tourism was estimated at UGX 7.99 Trillion of the total supply of UGX 209.7 Trillion in the economy in 2019, representing 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3.8 percent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total domestic supply</a:t>
            </a:r>
            <a:r>
              <a:rPr kumimoji="0" lang="en-GB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 industry - 96.0 percent of its output consumed by tourists. </a:t>
            </a: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and Road Transport industry - 85.1 percent. </a:t>
            </a:r>
            <a:endParaRPr kumimoji="0" lang="en-GB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Accommodation services - 72.4 percent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Box 3"/>
          <p:cNvSpPr txBox="1"/>
          <p:nvPr/>
        </p:nvSpPr>
        <p:spPr>
          <a:xfrm>
            <a:off x="11749088" y="1138238"/>
            <a:ext cx="550862" cy="24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1987" name="Table 41986"/>
          <p:cNvGraphicFramePr/>
          <p:nvPr/>
        </p:nvGraphicFramePr>
        <p:xfrm>
          <a:off x="328613" y="3662363"/>
          <a:ext cx="10448925" cy="2701925"/>
        </p:xfrm>
        <a:graphic>
          <a:graphicData uri="http://schemas.openxmlformats.org/drawingml/2006/table">
            <a:tbl>
              <a:tblPr/>
              <a:tblGrid>
                <a:gridCol w="3894138"/>
                <a:gridCol w="2360612"/>
                <a:gridCol w="1804988"/>
                <a:gridCol w="2389187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Industries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Total economy GVA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Tourism share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Percentage contribution to total GVA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Accommodation services for visitors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2,105.6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1,533.8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31.8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Food and beverage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1,797.8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1,030.2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21.3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Air and Road passenger transport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1,741.0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1,481.7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30.7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Water passenger transport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14.6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8.6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0.2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Transport equipment rental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40.6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23.5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0.5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Travel agencies and other reservation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111.1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65.7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1.4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Cultural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155.4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150.9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3.1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Sports and recreational services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113.2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62.6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1.3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Other consumption products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153.9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9.7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0.2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Other non tourism products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123,628.4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462.3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           9.6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Total GVA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129,861.6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4,829.0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          100.0 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497" marR="9497" marT="9496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054" name="TextBox 1"/>
          <p:cNvSpPr txBox="1"/>
          <p:nvPr/>
        </p:nvSpPr>
        <p:spPr>
          <a:xfrm>
            <a:off x="1522413" y="331788"/>
            <a:ext cx="925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FINDINGS-Tourism Value Addition</a:t>
            </a:r>
            <a:endParaRPr lang="en-GB" altLang="en-US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509588" y="1138238"/>
            <a:ext cx="10448925" cy="247173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Tourism Value Addition was estimated UGX 4.8 Trillion of the total Value Added of  UGX 129.9 Trillion in 2019, representing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3.7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</a:t>
            </a:r>
            <a:endParaRPr kumimoji="0" lang="en-GB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Accommodation services contributed the most (31.8 percent) to tourism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GVA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and Road passenger transport services followed with 30.7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and beverage services contributed 21.3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 services contributed 3.1 percent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Box 3"/>
          <p:cNvSpPr txBox="1"/>
          <p:nvPr/>
        </p:nvSpPr>
        <p:spPr>
          <a:xfrm>
            <a:off x="11749088" y="1138238"/>
            <a:ext cx="550862" cy="24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3011" name="Table 43010"/>
          <p:cNvGraphicFramePr/>
          <p:nvPr/>
        </p:nvGraphicFramePr>
        <p:xfrm>
          <a:off x="4133850" y="1452563"/>
          <a:ext cx="7313613" cy="4729162"/>
        </p:xfrm>
        <a:graphic>
          <a:graphicData uri="http://schemas.openxmlformats.org/drawingml/2006/table">
            <a:tbl>
              <a:tblPr/>
              <a:tblGrid>
                <a:gridCol w="4629150"/>
                <a:gridCol w="923925"/>
                <a:gridCol w="1019175"/>
                <a:gridCol w="741363"/>
              </a:tblGrid>
              <a:tr h="488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Macroeconomic indicators related to international tourism</a:t>
                      </a: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 </a:t>
                      </a:r>
                      <a:r>
                        <a:rPr lang="en-US" altLang="x-none" sz="1000" b="1" dirty="0">
                          <a:latin typeface="Microsoft YaHei" panose="020B0503020204020204" pitchFamily="34" charset="-122"/>
                        </a:rPr>
                        <a:t>In Million UGX</a:t>
                      </a:r>
                      <a:endParaRPr lang="en-US" altLang="x-none" sz="1000" b="1" dirty="0">
                        <a:latin typeface="Microsoft YaHei" panose="020B0503020204020204" pitchFamily="34" charset="-122"/>
                      </a:endParaRPr>
                    </a:p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 </a:t>
                      </a:r>
                      <a:r>
                        <a:rPr lang="en-US" altLang="x-none" sz="1000" b="1" dirty="0">
                          <a:latin typeface="Microsoft YaHei" panose="020B0503020204020204" pitchFamily="34" charset="-122"/>
                        </a:rPr>
                        <a:t>In Million UGX</a:t>
                      </a:r>
                      <a:endParaRPr lang="en-US" altLang="x-none" sz="1000" b="1" dirty="0">
                        <a:latin typeface="Microsoft YaHei" panose="020B0503020204020204" pitchFamily="34" charset="-122"/>
                      </a:endParaRPr>
                    </a:p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 Percent</a:t>
                      </a: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Inbound tourism expenditure over GDP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4,580,399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139,919,538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3.3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Outbound tourism expenditure over GDP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1,666,281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139,919,538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1.2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Tourism balance (inbound minus outbound tourism expenditure) over GDP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2,914,119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139,919,538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2.1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25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Tourism openness (inbound plus outbound tourism expenditure) over GDP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6,246,680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139,919,538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4.5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Tourism coverage  (inbound over outbound tourism expenditure)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4,580,399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  1,666,281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274.9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Inbound tourism expenditure over exports of goods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4,580,399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15,170,202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30.2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Inbound tourism expenditure over exports of services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4,580,399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  7,689,901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59.6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Inbound tourism expenditure over exports of goods and services 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4,580,399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22,860,103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20.0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Inbound tourism expenditure over current account credits 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4,580,399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30,602,800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15.0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Outbound tourism expenditure over imports of goods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1,666,281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25,373,064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6.6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Outbound tourism expenditure over imports of services 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1,666,281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10,907,721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15.3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Outbound tourism expenditure over imports of goods and services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1,666,281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36,280,785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4.6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Outbound tourism expenditure over current account debits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1,666,281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39,891,212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            4.2 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5953" marR="65953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088" name="TextBox 1"/>
          <p:cNvSpPr txBox="1"/>
          <p:nvPr/>
        </p:nvSpPr>
        <p:spPr>
          <a:xfrm>
            <a:off x="1522413" y="331788"/>
            <a:ext cx="925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on Macroeconomic Indicators</a:t>
            </a:r>
            <a:endParaRPr lang="en-GB" altLang="en-US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595313" y="1531938"/>
            <a:ext cx="3133725" cy="464978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the findings, Tourism sector has a positive performance on all macro economic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indicators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Inbound tourism expenditure alone contributes  3.3 percent  to GDP and its almost 3 times outbound tourism expenditure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4034" name="Table 44033"/>
          <p:cNvGraphicFramePr/>
          <p:nvPr/>
        </p:nvGraphicFramePr>
        <p:xfrm>
          <a:off x="260350" y="1581150"/>
          <a:ext cx="4752975" cy="1863725"/>
        </p:xfrm>
        <a:graphic>
          <a:graphicData uri="http://schemas.openxmlformats.org/drawingml/2006/table">
            <a:tbl>
              <a:tblPr/>
              <a:tblGrid>
                <a:gridCol w="2376488"/>
                <a:gridCol w="2376487"/>
              </a:tblGrid>
              <a:tr h="51435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2400" b="1" dirty="0">
                          <a:solidFill>
                            <a:srgbClr val="FFFFFF"/>
                          </a:solidFill>
                          <a:latin typeface="Microsoft YaHei" panose="020B0503020204020204" pitchFamily="34" charset="-122"/>
                        </a:rPr>
                        <a:t>Employment</a:t>
                      </a:r>
                      <a:endParaRPr lang="zh-CN" altLang="en-US"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AD47"/>
                    </a:solidFill>
                  </a:tcPr>
                </a:tc>
                <a:tc hMerge="1">
                  <a:tcP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493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Total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10.6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Million persons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b="1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 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Tourism Industry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1.6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  <a:p>
                      <a:pPr lvl="0" algn="ctr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Million persons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  <a:p>
                      <a:pPr lvl="0" algn="just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Microsoft YaHei" panose="020B0503020204020204" pitchFamily="34" charset="-122"/>
                        </a:rPr>
                        <a:t> 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7" marR="6858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pic>
        <p:nvPicPr>
          <p:cNvPr id="4404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3549650"/>
            <a:ext cx="5099050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2"/>
          <p:cNvSpPr>
            <a:spLocks noGrp="1"/>
          </p:cNvSpPr>
          <p:nvPr/>
        </p:nvSpPr>
        <p:spPr>
          <a:xfrm>
            <a:off x="5441950" y="1447800"/>
            <a:ext cx="6592888" cy="481488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2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2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x-none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Employment in tourism refers to the </a:t>
            </a:r>
            <a:r>
              <a:rPr lang="en-US" altLang="en-US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number of people employed in the tourism sector. </a:t>
            </a: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x-none" sz="1600" dirty="0">
                <a:latin typeface="Microsoft YaHei" panose="020B0503020204020204" pitchFamily="34" charset="-122"/>
              </a:rPr>
              <a:t>Tourism covers a </a:t>
            </a:r>
            <a:r>
              <a:rPr lang="en-US" altLang="x-none" dirty="0">
                <a:latin typeface="Microsoft YaHei" panose="020B0503020204020204" pitchFamily="34" charset="-122"/>
                <a:cs typeface="Calibri" panose="020F0502020204030204" pitchFamily="34" charset="0"/>
              </a:rPr>
              <a:t>diverse range of activities and provides a substantial contribution to Uganda’s economy</a:t>
            </a:r>
            <a:r>
              <a:rPr lang="en-US" altLang="x-none" sz="1600" dirty="0">
                <a:latin typeface="Microsoft YaHei" panose="020B0503020204020204" pitchFamily="34" charset="-122"/>
              </a:rPr>
              <a:t>, making it a major employer of Ugandan workers</a:t>
            </a: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x-none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The Tourism Industry in 2019 provided Employment for  </a:t>
            </a:r>
            <a:r>
              <a:rPr lang="en-US" altLang="x-none" b="1" dirty="0">
                <a:solidFill>
                  <a:srgbClr val="FF000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1,559,147 </a:t>
            </a:r>
            <a:r>
              <a:rPr lang="en-US" altLang="x-none" dirty="0">
                <a:solidFill>
                  <a:srgbClr val="FF000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workers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x-none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equivalent to </a:t>
            </a:r>
            <a:r>
              <a:rPr lang="en-US" altLang="x-none" sz="1600" dirty="0">
                <a:solidFill>
                  <a:srgbClr val="FF0000"/>
                </a:solidFill>
                <a:latin typeface="Microsoft YaHei" panose="020B0503020204020204" pitchFamily="34" charset="-122"/>
              </a:rPr>
              <a:t>14.7%</a:t>
            </a:r>
            <a:r>
              <a:rPr lang="en-US" altLang="x-none" sz="1600" dirty="0">
                <a:solidFill>
                  <a:srgbClr val="000000"/>
                </a:solidFill>
                <a:latin typeface="Microsoft YaHei" panose="020B0503020204020204" pitchFamily="34" charset="-122"/>
              </a:rPr>
              <a:t> of total employment</a:t>
            </a: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spcBef>
                <a:spcPts val="1000"/>
              </a:spcBef>
              <a:buNone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Microsoft YaHei" panose="020B0503020204020204" pitchFamily="34" charset="-122"/>
              <a:cs typeface="Gadugi" panose="020B0502040204020203" pitchFamily="34" charset="0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4043" name="TextBox 3"/>
          <p:cNvSpPr txBox="1"/>
          <p:nvPr/>
        </p:nvSpPr>
        <p:spPr>
          <a:xfrm>
            <a:off x="1314450" y="331788"/>
            <a:ext cx="87455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-</a:t>
            </a:r>
            <a:r>
              <a:rPr lang="en-US" altLang="en-US" sz="32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Employment</a:t>
            </a:r>
            <a:endParaRPr lang="en-GB" altLang="en-US" sz="32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Box 3"/>
          <p:cNvSpPr txBox="1"/>
          <p:nvPr/>
        </p:nvSpPr>
        <p:spPr>
          <a:xfrm>
            <a:off x="11749088" y="1138238"/>
            <a:ext cx="550862" cy="24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09575" y="1633538"/>
            <a:ext cx="4703763" cy="3749675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x-none" sz="2400" dirty="0">
                <a:latin typeface="Microsoft YaHei" panose="020B0503020204020204" pitchFamily="34" charset="-122"/>
                <a:cs typeface="Calibri" panose="020F0502020204030204" pitchFamily="34" charset="0"/>
              </a:rPr>
              <a:t>The top contributors to Employment in Tourism are Food, Transport and the cultural Industry.</a:t>
            </a:r>
            <a:endParaRPr lang="zh-CN" altLang="en-US" sz="2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x-none" sz="2400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8 in every 10 workers employed in Tourism are in the Food and Beverage Serving industry </a:t>
            </a:r>
            <a:endParaRPr lang="zh-CN" altLang="en-US" sz="2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x-none" sz="16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0000"/>
              </a:solidFill>
              <a:latin typeface="Microsoft YaHei" panose="020B0503020204020204" pitchFamily="34" charset="-122"/>
              <a:cs typeface="Gadugi" panose="020B0502040204020203" pitchFamily="34" charset="0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Microsoft YaHei" panose="020B0503020204020204" pitchFamily="34" charset="-122"/>
              <a:ea typeface="Gadugi" panose="020B0502040204020203" pitchFamily="34" charset="0"/>
            </a:endParaRPr>
          </a:p>
        </p:txBody>
      </p:sp>
      <p:pic>
        <p:nvPicPr>
          <p:cNvPr id="4506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2325" y="1227138"/>
            <a:ext cx="5846763" cy="514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TextBox 1"/>
          <p:cNvSpPr txBox="1"/>
          <p:nvPr/>
        </p:nvSpPr>
        <p:spPr>
          <a:xfrm>
            <a:off x="7432675" y="5646738"/>
            <a:ext cx="112713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sp>
        <p:nvSpPr>
          <p:cNvPr id="45062" name="TextBox 3"/>
          <p:cNvSpPr txBox="1"/>
          <p:nvPr/>
        </p:nvSpPr>
        <p:spPr>
          <a:xfrm>
            <a:off x="1314450" y="331788"/>
            <a:ext cx="87455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-</a:t>
            </a:r>
            <a:r>
              <a:rPr lang="en-US" altLang="en-US" sz="32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Employment</a:t>
            </a:r>
            <a:endParaRPr lang="en-GB" altLang="en-US" sz="32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Box 1"/>
          <p:cNvSpPr txBox="1"/>
          <p:nvPr/>
        </p:nvSpPr>
        <p:spPr>
          <a:xfrm>
            <a:off x="4540250" y="1350963"/>
            <a:ext cx="912336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400" b="1" dirty="0">
                <a:latin typeface="Calibri" panose="020F0502020204030204" pitchFamily="34" charset="0"/>
              </a:rPr>
              <a:t>Number of persons directly employed in tourism industries by industry type and status in employment </a:t>
            </a:r>
            <a:endParaRPr lang="zh-CN" altLang="en-US" sz="1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6083" name="Table 46082"/>
          <p:cNvGraphicFramePr/>
          <p:nvPr/>
        </p:nvGraphicFramePr>
        <p:xfrm>
          <a:off x="6356350" y="1639888"/>
          <a:ext cx="5835650" cy="4513262"/>
        </p:xfrm>
        <a:graphic>
          <a:graphicData uri="http://schemas.openxmlformats.org/drawingml/2006/table">
            <a:tbl>
              <a:tblPr/>
              <a:tblGrid>
                <a:gridCol w="2212975"/>
                <a:gridCol w="974725"/>
                <a:gridCol w="904875"/>
                <a:gridCol w="1158875"/>
                <a:gridCol w="584200"/>
              </a:tblGrid>
              <a:tr h="334963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Tourism industries</a:t>
                      </a:r>
                      <a:endParaRPr lang="en-US" altLang="x-none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400" b="1" dirty="0">
                          <a:latin typeface="Microsoft YaHei" panose="020B0503020204020204" pitchFamily="34" charset="-122"/>
                        </a:rPr>
                        <a:t>Status in employment</a:t>
                      </a:r>
                      <a:endParaRPr lang="en-US" altLang="x-none" sz="1400" b="1" dirty="0">
                        <a:latin typeface="Microsoft YaHei" panose="020B0503020204020204" pitchFamily="34" charset="-122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%age share</a:t>
                      </a:r>
                      <a:endParaRPr lang="en-US" altLang="x-none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cPr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Employees</a:t>
                      </a:r>
                      <a:endParaRPr lang="en-US" altLang="x-none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Self-employed</a:t>
                      </a:r>
                      <a:endParaRPr lang="en-US" altLang="x-none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Total employment</a:t>
                      </a:r>
                      <a:endParaRPr lang="en-US" altLang="x-none" sz="1200" b="1" dirty="0">
                        <a:latin typeface="Microsoft YaHei" panose="020B0503020204020204" pitchFamily="34" charset="-122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dirty="0">
                          <a:latin typeface="Microsoft YaHei" panose="020B0503020204020204" pitchFamily="34" charset="-122"/>
                        </a:rPr>
                        <a:t>Accommodation services for visitors</a:t>
                      </a:r>
                      <a:endParaRPr lang="en-US" altLang="x-none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40,784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17,932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58,716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3.8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dirty="0">
                          <a:latin typeface="Microsoft YaHei" panose="020B0503020204020204" pitchFamily="34" charset="-122"/>
                        </a:rPr>
                        <a:t>Food- and beverage-serving industry</a:t>
                      </a:r>
                      <a:endParaRPr lang="en-US" altLang="x-none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603,580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691,701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1,295,281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83.1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dirty="0">
                          <a:latin typeface="Microsoft YaHei" panose="020B0503020204020204" pitchFamily="34" charset="-122"/>
                        </a:rPr>
                        <a:t>Road, Air, Rail and Water passenger transport</a:t>
                      </a:r>
                      <a:endParaRPr lang="en-US" altLang="x-none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41,077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79,835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120,913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7.8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dirty="0">
                          <a:latin typeface="Microsoft YaHei" panose="020B0503020204020204" pitchFamily="34" charset="-122"/>
                        </a:rPr>
                        <a:t>Travel agencies and other reservation industry</a:t>
                      </a:r>
                      <a:endParaRPr lang="en-US" altLang="x-none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2,731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638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3,368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0.2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dirty="0">
                          <a:latin typeface="Microsoft YaHei" panose="020B0503020204020204" pitchFamily="34" charset="-122"/>
                        </a:rPr>
                        <a:t>Cultural industry</a:t>
                      </a:r>
                      <a:endParaRPr lang="en-US" altLang="x-none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51,401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29,468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80,869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dirty="0">
                          <a:latin typeface="Microsoft YaHei" panose="020B0503020204020204" pitchFamily="34" charset="-122"/>
                        </a:rPr>
                        <a:t>5.2</a:t>
                      </a:r>
                      <a:endParaRPr lang="zh-CN" altLang="en-US" sz="12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solidFill>
                            <a:srgbClr val="0070C0"/>
                          </a:solidFill>
                          <a:latin typeface="Microsoft YaHei" panose="020B0503020204020204" pitchFamily="34" charset="-122"/>
                        </a:rPr>
                        <a:t>Total (tourism industries)</a:t>
                      </a:r>
                      <a:endParaRPr lang="en-US" altLang="x-none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rgbClr val="0070C0"/>
                          </a:solidFill>
                          <a:latin typeface="Microsoft YaHei" panose="020B0503020204020204" pitchFamily="34" charset="-122"/>
                        </a:rPr>
                        <a:t>739,573</a:t>
                      </a:r>
                      <a:endParaRPr lang="zh-CN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rgbClr val="0070C0"/>
                          </a:solidFill>
                          <a:latin typeface="Microsoft YaHei" panose="020B0503020204020204" pitchFamily="34" charset="-122"/>
                        </a:rPr>
                        <a:t>819,574</a:t>
                      </a:r>
                      <a:endParaRPr lang="zh-CN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rgbClr val="0070C0"/>
                          </a:solidFill>
                          <a:latin typeface="Microsoft YaHei" panose="020B0503020204020204" pitchFamily="34" charset="-122"/>
                        </a:rPr>
                        <a:t>1,559,147</a:t>
                      </a:r>
                      <a:endParaRPr lang="zh-CN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rgbClr val="0070C0"/>
                          </a:solidFill>
                          <a:latin typeface="Microsoft YaHei" panose="020B0503020204020204" pitchFamily="34" charset="-122"/>
                        </a:rPr>
                        <a:t>100</a:t>
                      </a:r>
                      <a:endParaRPr lang="zh-CN" altLang="en-US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National (all industries)</a:t>
                      </a:r>
                      <a:endParaRPr lang="en-US" altLang="x-none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latin typeface="Microsoft YaHei" panose="020B0503020204020204" pitchFamily="34" charset="-122"/>
                        </a:rPr>
                        <a:t>4,663,277</a:t>
                      </a:r>
                      <a:endParaRPr lang="zh-CN" altLang="en-US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latin typeface="Microsoft YaHei" panose="020B0503020204020204" pitchFamily="34" charset="-122"/>
                        </a:rPr>
                        <a:t>5,972,592</a:t>
                      </a:r>
                      <a:endParaRPr lang="zh-CN" altLang="en-US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latin typeface="Microsoft YaHei" panose="020B0503020204020204" pitchFamily="34" charset="-122"/>
                        </a:rPr>
                        <a:t>10,635,869</a:t>
                      </a:r>
                      <a:endParaRPr lang="zh-CN" altLang="en-US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zh-CN" altLang="en-US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en-US" altLang="x-none" sz="1200" b="1" dirty="0">
                          <a:latin typeface="Microsoft YaHei" panose="020B0503020204020204" pitchFamily="34" charset="-122"/>
                        </a:rPr>
                        <a:t>% Share of tourism to national </a:t>
                      </a:r>
                      <a:endParaRPr lang="en-US" altLang="x-none" sz="1200" b="1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Microsoft YaHei" panose="020B0503020204020204" pitchFamily="34" charset="-122"/>
                        </a:rPr>
                        <a:t>15.9</a:t>
                      </a:r>
                      <a:endParaRPr lang="zh-CN" altLang="en-US" sz="12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Microsoft YaHei" panose="020B0503020204020204" pitchFamily="34" charset="-122"/>
                        </a:rPr>
                        <a:t>13.7</a:t>
                      </a:r>
                      <a:endParaRPr lang="zh-CN" altLang="en-US" sz="12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Microsoft YaHei" panose="020B0503020204020204" pitchFamily="34" charset="-122"/>
                        </a:rPr>
                        <a:t>14.7</a:t>
                      </a:r>
                      <a:endParaRPr lang="zh-CN" altLang="en-US" sz="12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4000"/>
                        </a:lnSpc>
                        <a:buNone/>
                      </a:pPr>
                      <a:endParaRPr lang="zh-CN" altLang="x-none" sz="1200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45728" marB="45728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/>
        </p:nvSpPr>
        <p:spPr>
          <a:xfrm>
            <a:off x="0" y="1633538"/>
            <a:ext cx="6259513" cy="4821238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p>
            <a:pPr marL="228600" indent="-228600" algn="just" eaLnBrk="1" hangingPunct="1">
              <a:lnSpc>
                <a:spcPct val="8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People working in tourism are more likely to be self-employed. </a:t>
            </a:r>
            <a:endParaRPr lang="en-US" altLang="x-none" sz="1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8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In 2019, tourism provided employment to </a:t>
            </a:r>
            <a:r>
              <a:rPr lang="en-US" altLang="x-none" sz="1400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819,574</a:t>
            </a: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x-none" sz="1400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self-employed</a:t>
            </a: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 workers (</a:t>
            </a:r>
            <a:r>
              <a:rPr lang="en-US" altLang="x-none" sz="1400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52.6%)</a:t>
            </a: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. </a:t>
            </a:r>
            <a:endParaRPr lang="en-US" altLang="x-none" sz="1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x-none" sz="1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The food services industry consists of cafes, restaurants and takeaways, clubs, pubs &amp; bars which are the main employers of tourism workers. The industry provided employment to </a:t>
            </a:r>
            <a:r>
              <a:rPr lang="en-US" altLang="x-none" sz="1400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1,295,281 persons in this industry in 2019</a:t>
            </a: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. </a:t>
            </a:r>
            <a:endParaRPr lang="en-US" altLang="x-none" sz="1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x-none" sz="1400" dirty="0">
                <a:latin typeface="Microsoft YaHei" panose="020B0503020204020204" pitchFamily="34" charset="-122"/>
                <a:cs typeface="Calibri" panose="020F0502020204030204" pitchFamily="34" charset="0"/>
              </a:rPr>
              <a:t>Other leading employers were</a:t>
            </a:r>
            <a:endParaRPr lang="zh-CN" altLang="en-US" sz="1400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 algn="just" eaLnBrk="1" hangingPunct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altLang="x-none" sz="1200" dirty="0">
                <a:latin typeface="Microsoft YaHei" panose="020B0503020204020204" pitchFamily="34" charset="-122"/>
                <a:cs typeface="Calibri" panose="020F0502020204030204" pitchFamily="34" charset="0"/>
              </a:rPr>
              <a:t>Passenger Transport </a:t>
            </a:r>
            <a:r>
              <a:rPr lang="en-US" altLang="x-none" sz="1200" b="1" dirty="0">
                <a:latin typeface="Microsoft YaHei" panose="020B0503020204020204" pitchFamily="34" charset="-122"/>
                <a:cs typeface="Calibri" panose="020F0502020204030204" pitchFamily="34" charset="0"/>
              </a:rPr>
              <a:t>–120,913 workers</a:t>
            </a:r>
            <a:endParaRPr lang="zh-CN" altLang="en-US" sz="1200" b="1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 algn="just" eaLnBrk="1" hangingPunct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altLang="x-none" sz="1200" dirty="0">
                <a:latin typeface="Microsoft YaHei" panose="020B0503020204020204" pitchFamily="34" charset="-122"/>
                <a:cs typeface="Calibri" panose="020F0502020204030204" pitchFamily="34" charset="0"/>
              </a:rPr>
              <a:t>Cultural Industry</a:t>
            </a:r>
            <a:r>
              <a:rPr lang="en-US" altLang="x-none" sz="1200" b="1" dirty="0">
                <a:latin typeface="Microsoft YaHei" panose="020B0503020204020204" pitchFamily="34" charset="-122"/>
                <a:cs typeface="Calibri" panose="020F0502020204030204" pitchFamily="34" charset="0"/>
              </a:rPr>
              <a:t>-80,869 workers</a:t>
            </a:r>
            <a:endParaRPr lang="zh-CN" altLang="en-US" sz="1200" b="1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 algn="just" eaLnBrk="1" hangingPunct="1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altLang="x-none" sz="1200" dirty="0">
                <a:latin typeface="Microsoft YaHei" panose="020B0503020204020204" pitchFamily="34" charset="-122"/>
                <a:cs typeface="Calibri" panose="020F0502020204030204" pitchFamily="34" charset="0"/>
              </a:rPr>
              <a:t>Accommodation</a:t>
            </a:r>
            <a:r>
              <a:rPr lang="en-US" altLang="x-none" sz="1200" b="1" dirty="0">
                <a:latin typeface="Microsoft YaHei" panose="020B0503020204020204" pitchFamily="34" charset="-122"/>
                <a:cs typeface="Calibri" panose="020F0502020204030204" pitchFamily="34" charset="0"/>
              </a:rPr>
              <a:t>-58,716 workers</a:t>
            </a:r>
            <a:endParaRPr lang="zh-CN" altLang="en-US" sz="1200" b="1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 algn="just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altLang="x-none" sz="1200" dirty="0">
                <a:latin typeface="Microsoft YaHei" panose="020B0503020204020204" pitchFamily="34" charset="-122"/>
                <a:cs typeface="Calibri" panose="020F0502020204030204" pitchFamily="34" charset="0"/>
              </a:rPr>
              <a:t>Travel agencies and other reservation industry-</a:t>
            </a:r>
            <a:r>
              <a:rPr lang="en-US" altLang="x-none" sz="1200" b="1" dirty="0">
                <a:latin typeface="Microsoft YaHei" panose="020B0503020204020204" pitchFamily="34" charset="-122"/>
                <a:cs typeface="Calibri" panose="020F0502020204030204" pitchFamily="34" charset="0"/>
              </a:rPr>
              <a:t>3,368 workers</a:t>
            </a:r>
            <a:endParaRPr lang="en-US" altLang="x-none" sz="1200" b="1" dirty="0">
              <a:latin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indent="-228600" algn="just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altLang="x-none" sz="1400" b="1" dirty="0">
                <a:solidFill>
                  <a:srgbClr val="00B0F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Two thirds of tourism jobs are in food and beverage serving services</a:t>
            </a:r>
            <a:endParaRPr lang="en-US" altLang="x-none" sz="1500" b="1" dirty="0">
              <a:solidFill>
                <a:srgbClr val="00B0F0"/>
              </a:solidFill>
              <a:latin typeface="Microsoft YaHei" panose="020B0503020204020204" pitchFamily="34" charset="-122"/>
              <a:ea typeface="Calibri" panose="020F0502020204030204" pitchFamily="34" charset="0"/>
            </a:endParaRPr>
          </a:p>
        </p:txBody>
      </p:sp>
      <p:sp>
        <p:nvSpPr>
          <p:cNvPr id="46148" name="TextBox 3"/>
          <p:cNvSpPr txBox="1"/>
          <p:nvPr/>
        </p:nvSpPr>
        <p:spPr>
          <a:xfrm>
            <a:off x="1314450" y="331788"/>
            <a:ext cx="87455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-</a:t>
            </a:r>
            <a:r>
              <a:rPr lang="en-US" altLang="en-US" sz="32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Employment</a:t>
            </a:r>
            <a:endParaRPr lang="en-GB" altLang="en-US" sz="32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3"/>
          <p:cNvSpPr/>
          <p:nvPr/>
        </p:nvSpPr>
        <p:spPr>
          <a:xfrm>
            <a:off x="6573838" y="1931988"/>
            <a:ext cx="458311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Aft>
                <a:spcPts val="100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direct tourism Employment by sex and industry type</a:t>
            </a: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9088" y="1138238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0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4263" y="2286000"/>
            <a:ext cx="6030912" cy="305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TextBox 1"/>
          <p:cNvSpPr txBox="1"/>
          <p:nvPr/>
        </p:nvSpPr>
        <p:spPr>
          <a:xfrm>
            <a:off x="8431213" y="2838450"/>
            <a:ext cx="138112" cy="244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sp>
        <p:nvSpPr>
          <p:cNvPr id="47110" name="TextBox 7"/>
          <p:cNvSpPr txBox="1"/>
          <p:nvPr/>
        </p:nvSpPr>
        <p:spPr>
          <a:xfrm>
            <a:off x="7637463" y="3332163"/>
            <a:ext cx="138112" cy="244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539750" y="1403350"/>
            <a:ext cx="5043488" cy="4816475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2019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1,059,300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females were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employed in the Tourism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translating into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68 %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male are dominant in all Tourism Industries except Food serving and Accommodation services industry.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12" name="TextBox 3"/>
          <p:cNvSpPr txBox="1"/>
          <p:nvPr/>
        </p:nvSpPr>
        <p:spPr>
          <a:xfrm>
            <a:off x="1314450" y="331788"/>
            <a:ext cx="8745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-</a:t>
            </a:r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Employment by Gender</a:t>
            </a:r>
            <a:endParaRPr lang="en-GB" altLang="en-US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Chart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420813"/>
            <a:ext cx="10448925" cy="315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4"/>
          <p:cNvSpPr/>
          <p:nvPr/>
        </p:nvSpPr>
        <p:spPr>
          <a:xfrm>
            <a:off x="1074738" y="1143000"/>
            <a:ext cx="1035050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200" b="1" dirty="0">
                <a:solidFill>
                  <a:srgbClr val="000000"/>
                </a:solidFill>
                <a:latin typeface="Microsoft YaHei" panose="020B0503020204020204" pitchFamily="34" charset="-122"/>
              </a:rPr>
              <a:t>Average usual hours of work spent by persons employed in tourism industries per week by sex and industry of employment</a:t>
            </a:r>
            <a:endParaRPr lang="en-US" altLang="en-US" sz="1200" b="1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9088" y="1138238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3" name="TextBox 1"/>
          <p:cNvSpPr txBox="1"/>
          <p:nvPr/>
        </p:nvSpPr>
        <p:spPr>
          <a:xfrm>
            <a:off x="4902200" y="1919288"/>
            <a:ext cx="150813" cy="1920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sp>
        <p:nvSpPr>
          <p:cNvPr id="48134" name="TextBox 7"/>
          <p:cNvSpPr txBox="1"/>
          <p:nvPr/>
        </p:nvSpPr>
        <p:spPr>
          <a:xfrm>
            <a:off x="4962525" y="2181225"/>
            <a:ext cx="152400" cy="190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sp>
        <p:nvSpPr>
          <p:cNvPr id="48135" name="TextBox 8"/>
          <p:cNvSpPr txBox="1"/>
          <p:nvPr/>
        </p:nvSpPr>
        <p:spPr>
          <a:xfrm>
            <a:off x="4902200" y="3376613"/>
            <a:ext cx="150813" cy="190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sp>
        <p:nvSpPr>
          <p:cNvPr id="48136" name="TextBox 3"/>
          <p:cNvSpPr txBox="1"/>
          <p:nvPr/>
        </p:nvSpPr>
        <p:spPr>
          <a:xfrm>
            <a:off x="1314450" y="331788"/>
            <a:ext cx="8745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-</a:t>
            </a:r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Employment by Gender</a:t>
            </a:r>
            <a:endParaRPr lang="en-GB" altLang="en-US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539750" y="4849813"/>
            <a:ext cx="11090275" cy="1370013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average, persons employed directly in the informal tourism industry spent 57 hours at work compared to those in the formal industry (42 hours) on a weekly basis.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9154" name="Table 49153"/>
          <p:cNvGraphicFramePr/>
          <p:nvPr/>
        </p:nvGraphicFramePr>
        <p:xfrm>
          <a:off x="4962525" y="1722438"/>
          <a:ext cx="6786563" cy="4198937"/>
        </p:xfrm>
        <a:graphic>
          <a:graphicData uri="http://schemas.openxmlformats.org/drawingml/2006/table">
            <a:tbl>
              <a:tblPr/>
              <a:tblGrid>
                <a:gridCol w="2547938"/>
                <a:gridCol w="685800"/>
                <a:gridCol w="787400"/>
                <a:gridCol w="685800"/>
                <a:gridCol w="639762"/>
                <a:gridCol w="765175"/>
                <a:gridCol w="674688"/>
              </a:tblGrid>
              <a:tr h="2825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Tourism industry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Gross earnings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Net earnings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2288">
                <a:tc vMerge="1">
                  <a:tcPr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Male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Female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Total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Male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Female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Total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566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Accommodation services for visitors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182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124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146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160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116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146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Food- and beverage-serving industry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115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104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115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114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 98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104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Road, Air, Rail and Water passenger transport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1,161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1,109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1,154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849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669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838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Travel agencies and other reservation industry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706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118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471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412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118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412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Cultural industry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397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278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318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318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254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290 </a:t>
                      </a:r>
                      <a:endParaRPr lang="en-US" altLang="x-none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Total (tourism industries)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215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143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179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  186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  143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                145 </a:t>
                      </a:r>
                      <a:endParaRPr lang="en-US" altLang="x-none" sz="11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1" marR="68571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226" name="Rectangle 3"/>
          <p:cNvSpPr/>
          <p:nvPr/>
        </p:nvSpPr>
        <p:spPr>
          <a:xfrm>
            <a:off x="5038725" y="1262063"/>
            <a:ext cx="706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1200" b="1" dirty="0">
                <a:solidFill>
                  <a:srgbClr val="000000"/>
                </a:solidFill>
                <a:latin typeface="Microsoft YaHei" panose="020B0503020204020204" pitchFamily="34" charset="-122"/>
                <a:cs typeface="Calibri" panose="020F0502020204030204" pitchFamily="34" charset="0"/>
              </a:rPr>
              <a:t>Monthly Earnings for Paid Employees in the formal industry by sex and type of earning, (UGX ‘000)</a:t>
            </a:r>
            <a:endParaRPr lang="en-US" altLang="en-US" sz="1200" b="1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9088" y="1138238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263525" y="1384300"/>
            <a:ext cx="3992563" cy="4635500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average the monthly pay for employees in the Tourism industry was estimated at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UGX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145,000 (net)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UGX. 179,000 (gross).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229" name="TextBox 3"/>
          <p:cNvSpPr txBox="1"/>
          <p:nvPr/>
        </p:nvSpPr>
        <p:spPr>
          <a:xfrm>
            <a:off x="1314450" y="331788"/>
            <a:ext cx="87455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-</a:t>
            </a:r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</a:rPr>
              <a:t>Monthly Earnings</a:t>
            </a:r>
            <a:endParaRPr lang="en-GB" altLang="en-US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1749088" y="1138238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0179" name="Table 50178"/>
          <p:cNvGraphicFramePr/>
          <p:nvPr/>
        </p:nvGraphicFramePr>
        <p:xfrm>
          <a:off x="5027613" y="1806575"/>
          <a:ext cx="6945312" cy="4194175"/>
        </p:xfrm>
        <a:graphic>
          <a:graphicData uri="http://schemas.openxmlformats.org/drawingml/2006/table">
            <a:tbl>
              <a:tblPr/>
              <a:tblGrid>
                <a:gridCol w="2863850"/>
                <a:gridCol w="830263"/>
                <a:gridCol w="1031875"/>
                <a:gridCol w="1017587"/>
                <a:gridCol w="1201738"/>
              </a:tblGrid>
              <a:tr h="681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 Products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Tourism GFCF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Other GFCF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Total GFCF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Tourism ratio</a:t>
                      </a:r>
                      <a:endParaRPr lang="en-GB" altLang="en-US" sz="1200" b="1" dirty="0">
                        <a:latin typeface="Microsoft YaHei" panose="020B0503020204020204" pitchFamily="34" charset="-122"/>
                      </a:endParaRPr>
                    </a:p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(percent )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i="1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1200" b="1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a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b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c=a+b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d=a/c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33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Accommodation for visitors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3,172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5,708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8,880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35.7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Other non-residential buildings and structures proper to tourism industries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1,094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11,354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12,448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8.8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Passenger transport equipment for tourism purposes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1,015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1,549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2,564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39.6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Other machinery and equipment specialized for the production of tourism characteristic products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1,163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6,155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7,318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15.9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682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Investment by the tourism industries in other non-tourism- specific produced assets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24,766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2,637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27,403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2800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Total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6,445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27,403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33,848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19.0</a:t>
                      </a:r>
                      <a:endParaRPr lang="en-GB" altLang="en-US" sz="12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200" b="1" dirty="0">
                          <a:latin typeface="Microsoft YaHei" panose="020B0503020204020204" pitchFamily="34" charset="-122"/>
                        </a:rPr>
                        <a:t>Tourism-specific fixed assets - Government</a:t>
                      </a:r>
                      <a:endParaRPr lang="en-GB" altLang="en-US" sz="12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1,507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6,410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7,917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200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12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7" marR="6277" marT="6276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/>
        </p:nvSpPr>
        <p:spPr>
          <a:xfrm>
            <a:off x="911225" y="1625600"/>
            <a:ext cx="3860800" cy="4541838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Uganda’s total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 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 is estimated at UGX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33.8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trillion,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which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6.4 trillion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 from tourism investment accounting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investment in this period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14450" y="331788"/>
            <a:ext cx="8745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–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Investment</a:t>
            </a:r>
            <a:endParaRPr lang="en-US" altLang="x-none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00175" y="339725"/>
            <a:ext cx="9110663" cy="500063"/>
          </a:xfrm>
          <a:prstGeom prst="rect">
            <a:avLst/>
          </a:prstGeom>
        </p:spPr>
        <p:txBody>
          <a:bodyPr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>
              <a:buNone/>
            </a:pPr>
            <a:r>
              <a:rPr lang="en-US" altLang="x-none" sz="3600" b="1" dirty="0">
                <a:solidFill>
                  <a:srgbClr val="2E75B6"/>
                </a:solidFill>
              </a:rPr>
              <a:t>PRESENTATION OUTLINE</a:t>
            </a:r>
            <a:endParaRPr lang="zh-CN" altLang="en-US" sz="3600" b="1" dirty="0">
              <a:solidFill>
                <a:srgbClr val="2E75B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1813" y="1260475"/>
            <a:ext cx="11074400" cy="4722813"/>
          </a:xfrm>
          <a:prstGeom prst="rect">
            <a:avLst/>
          </a:prstGeom>
        </p:spPr>
        <p:txBody>
          <a:bodyPr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marL="228600" lvl="0" indent="-228600" algn="l" eaLnBrk="1" hangingPunct="1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2E75B6"/>
                </a:solidFill>
              </a:rPr>
              <a:t>Reconciliation </a:t>
            </a:r>
            <a:r>
              <a:rPr lang="en-GB" altLang="en-US" sz="3600" dirty="0">
                <a:solidFill>
                  <a:srgbClr val="2E75B6"/>
                </a:solidFill>
              </a:rPr>
              <a:t>of </a:t>
            </a:r>
            <a:r>
              <a:rPr lang="en-GB" altLang="en-US" sz="3600" dirty="0">
                <a:solidFill>
                  <a:srgbClr val="2E75B6"/>
                </a:solidFill>
              </a:rPr>
              <a:t>Tourism Demand </a:t>
            </a:r>
            <a:r>
              <a:rPr lang="en-GB" altLang="en-US" sz="3600" dirty="0">
                <a:solidFill>
                  <a:srgbClr val="2E75B6"/>
                </a:solidFill>
              </a:rPr>
              <a:t>and </a:t>
            </a:r>
            <a:r>
              <a:rPr lang="en-GB" altLang="en-US" sz="3600" dirty="0">
                <a:solidFill>
                  <a:srgbClr val="2E75B6"/>
                </a:solidFill>
              </a:rPr>
              <a:t>Supply</a:t>
            </a:r>
            <a:endParaRPr lang="en-GB" altLang="en-US" sz="3600" dirty="0">
              <a:solidFill>
                <a:srgbClr val="2E75B6"/>
              </a:solidFill>
            </a:endParaRPr>
          </a:p>
          <a:p>
            <a:pPr marL="228600" lvl="0" indent="-228600" algn="l" eaLnBrk="1" hangingPunct="1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2E75B6"/>
                </a:solidFill>
              </a:rPr>
              <a:t>Tourism Employment</a:t>
            </a:r>
            <a:endParaRPr lang="en-GB" altLang="en-US" sz="3600" dirty="0">
              <a:solidFill>
                <a:srgbClr val="2E75B6"/>
              </a:solidFill>
            </a:endParaRPr>
          </a:p>
          <a:p>
            <a:pPr marL="228600" lvl="0" indent="-228600" algn="l" eaLnBrk="1" hangingPunct="1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2E75B6"/>
                </a:solidFill>
              </a:rPr>
              <a:t>Tourism </a:t>
            </a:r>
            <a:r>
              <a:rPr lang="en-GB" altLang="en-US" sz="3600" dirty="0">
                <a:solidFill>
                  <a:srgbClr val="2E75B6"/>
                </a:solidFill>
              </a:rPr>
              <a:t>Collective Consumption</a:t>
            </a:r>
            <a:endParaRPr lang="en-GB" altLang="en-US" sz="3600" dirty="0">
              <a:solidFill>
                <a:srgbClr val="2E75B6"/>
              </a:solidFill>
            </a:endParaRPr>
          </a:p>
          <a:p>
            <a:pPr marL="228600" lvl="0" indent="-228600" algn="l" eaLnBrk="1" hangingPunct="1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2E75B6"/>
                </a:solidFill>
              </a:rPr>
              <a:t>Tourism Gross </a:t>
            </a:r>
            <a:r>
              <a:rPr lang="en-GB" altLang="en-US" sz="3600" dirty="0">
                <a:solidFill>
                  <a:srgbClr val="2E75B6"/>
                </a:solidFill>
              </a:rPr>
              <a:t>Fixed capital formation</a:t>
            </a:r>
            <a:endParaRPr lang="en-GB" altLang="en-US" sz="3600" dirty="0">
              <a:solidFill>
                <a:srgbClr val="2E75B6"/>
              </a:solidFill>
            </a:endParaRPr>
          </a:p>
          <a:p>
            <a:pPr marL="228600" lvl="0" indent="-228600" algn="l" eaLnBrk="1" hangingPunct="1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2E75B6"/>
                </a:solidFill>
              </a:rPr>
              <a:t>Non Monetary Tables</a:t>
            </a:r>
            <a:endParaRPr lang="en-GB" altLang="en-US" sz="3600" dirty="0">
              <a:solidFill>
                <a:srgbClr val="2E75B6"/>
              </a:solidFill>
            </a:endParaRPr>
          </a:p>
          <a:p>
            <a:pPr marL="228600" lvl="0" indent="-228600" algn="l" eaLnBrk="1" hangingPunct="1">
              <a:buFont typeface="Arial" panose="020B0604020202020204" pitchFamily="34" charset="0"/>
              <a:buChar char="•"/>
            </a:pPr>
            <a:r>
              <a:rPr lang="en-GB" altLang="en-US" sz="3600" dirty="0">
                <a:solidFill>
                  <a:srgbClr val="2E75B6"/>
                </a:solidFill>
              </a:rPr>
              <a:t>Conclusion &amp; Way forward</a:t>
            </a:r>
            <a:endParaRPr lang="zh-CN" altLang="en-US" sz="4400" dirty="0">
              <a:solidFill>
                <a:srgbClr val="2E75B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9088" y="1138238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Box 9"/>
          <p:cNvSpPr txBox="1"/>
          <p:nvPr/>
        </p:nvSpPr>
        <p:spPr>
          <a:xfrm>
            <a:off x="11749088" y="1162050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1203" name="Table 51202"/>
          <p:cNvGraphicFramePr/>
          <p:nvPr/>
        </p:nvGraphicFramePr>
        <p:xfrm>
          <a:off x="5391150" y="1408113"/>
          <a:ext cx="6691313" cy="4668837"/>
        </p:xfrm>
        <a:graphic>
          <a:graphicData uri="http://schemas.openxmlformats.org/drawingml/2006/table">
            <a:tbl>
              <a:tblPr/>
              <a:tblGrid>
                <a:gridCol w="2443163"/>
                <a:gridCol w="1022350"/>
                <a:gridCol w="1135062"/>
                <a:gridCol w="1189038"/>
                <a:gridCol w="901700"/>
              </a:tblGrid>
              <a:tr h="649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 Products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Tourism GFCF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Other GFCF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Total GFCF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Tourism ratio</a:t>
                      </a:r>
                      <a:endParaRPr lang="en-GB" altLang="en-US" sz="1100" b="1" dirty="0">
                        <a:latin typeface="Microsoft YaHei" panose="020B0503020204020204" pitchFamily="34" charset="-122"/>
                      </a:endParaRPr>
                    </a:p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(percent)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i="1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1100" b="1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a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8" marR="6278" marT="6275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b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8" marR="6278" marT="6275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c=a+b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8" marR="6278" marT="6275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200" i="1" dirty="0">
                          <a:latin typeface="Microsoft YaHei" panose="020B0503020204020204" pitchFamily="34" charset="-122"/>
                        </a:rPr>
                        <a:t>d=a/c</a:t>
                      </a:r>
                      <a:endParaRPr lang="en-GB" altLang="en-US" sz="1200" i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8" marR="6278" marT="6275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Accommodation for visitors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3,172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5,708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8,880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35.7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Other non-residential buildings and structures proper to tourism industries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1,094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11,354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12,448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8.8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476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Passenger transport equipment for tourism purposes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1,015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1,549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2,564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39.6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Other machinery and equipment specialized for the production of tourism characteristic products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1,163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6,155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7,318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15.9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Investment by the tourism industries in other non-tourism- specific produced assets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24,766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2,637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27,403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2400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Total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6,445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27,403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33,848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19.0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554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Tourism-specific fixed assets - Government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1,507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6,410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7,917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279" marR="6279" marT="628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/>
        </p:nvSpPr>
        <p:spPr>
          <a:xfrm>
            <a:off x="142875" y="1255713"/>
            <a:ext cx="5076825" cy="5086350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p>
            <a:pPr marL="228600" indent="-2286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dirty="0">
                <a:latin typeface="Microsoft YaHei" panose="020B0503020204020204" pitchFamily="34" charset="-122"/>
              </a:rPr>
              <a:t>The total investment in Accommodation is estimated at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UGX8.9 trillion </a:t>
            </a:r>
            <a:r>
              <a:rPr lang="en-US" altLang="x-none" dirty="0">
                <a:latin typeface="Microsoft YaHei" panose="020B0503020204020204" pitchFamily="34" charset="-122"/>
              </a:rPr>
              <a:t>of which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UGX3.2</a:t>
            </a:r>
            <a:r>
              <a:rPr lang="en-US" altLang="x-none" dirty="0">
                <a:solidFill>
                  <a:srgbClr val="00B0F0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trillion</a:t>
            </a:r>
            <a:r>
              <a:rPr lang="en-US" altLang="x-none" dirty="0">
                <a:solidFill>
                  <a:srgbClr val="00B0F0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x-none" dirty="0">
                <a:latin typeface="Microsoft YaHei" panose="020B0503020204020204" pitchFamily="34" charset="-122"/>
              </a:rPr>
              <a:t>is estimated for Tourism specific assets for Accommodation – that is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35.7%</a:t>
            </a:r>
            <a:endParaRPr lang="en-US" altLang="x-none" sz="10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x-none" sz="10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x-none" dirty="0">
                <a:latin typeface="Microsoft YaHei" panose="020B0503020204020204" pitchFamily="34" charset="-122"/>
              </a:rPr>
              <a:t>Passenger transport equipment for tourism purposes was estimated at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UGX 1 trillion</a:t>
            </a:r>
            <a:r>
              <a:rPr lang="en-US" altLang="x-none" b="1" dirty="0">
                <a:latin typeface="Microsoft YaHei" panose="020B0503020204020204" pitchFamily="34" charset="-122"/>
              </a:rPr>
              <a:t> </a:t>
            </a:r>
            <a:r>
              <a:rPr lang="en-US" altLang="x-none" dirty="0">
                <a:latin typeface="Microsoft YaHei" panose="020B0503020204020204" pitchFamily="34" charset="-122"/>
              </a:rPr>
              <a:t>compared to the total investment in passenger transport of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UGX 2.6 trillion </a:t>
            </a:r>
            <a:r>
              <a:rPr lang="en-US" altLang="x-none" dirty="0">
                <a:latin typeface="Microsoft YaHei" panose="020B0503020204020204" pitchFamily="34" charset="-122"/>
              </a:rPr>
              <a:t>-</a:t>
            </a:r>
            <a:r>
              <a:rPr lang="en-US" altLang="x-none" dirty="0">
                <a:solidFill>
                  <a:srgbClr val="00B0F0"/>
                </a:solidFill>
                <a:latin typeface="Microsoft YaHei" panose="020B0503020204020204" pitchFamily="34" charset="-122"/>
              </a:rPr>
              <a:t> </a:t>
            </a:r>
            <a:r>
              <a:rPr lang="en-US" altLang="x-none" b="1" dirty="0">
                <a:solidFill>
                  <a:srgbClr val="00B0F0"/>
                </a:solidFill>
                <a:latin typeface="Microsoft YaHei" panose="020B0503020204020204" pitchFamily="34" charset="-122"/>
              </a:rPr>
              <a:t>39.6 %</a:t>
            </a:r>
            <a:r>
              <a:rPr lang="en-US" altLang="x-none" dirty="0">
                <a:solidFill>
                  <a:srgbClr val="00B0F0"/>
                </a:solidFill>
                <a:latin typeface="Microsoft YaHei" panose="020B0503020204020204" pitchFamily="34" charset="-122"/>
              </a:rPr>
              <a:t>. </a:t>
            </a:r>
            <a:endParaRPr lang="en-US" altLang="x-none" dirty="0">
              <a:solidFill>
                <a:srgbClr val="00B0F0"/>
              </a:solidFill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x-none" sz="1100" dirty="0">
              <a:latin typeface="Microsoft YaHei" panose="020B0503020204020204" pitchFamily="34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14450" y="331788"/>
            <a:ext cx="8745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–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</a:rPr>
              <a:t>Tourism 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Investment</a:t>
            </a:r>
            <a:endParaRPr lang="en-US" altLang="x-none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1749088" y="1162050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76300" y="1408113"/>
            <a:ext cx="10677525" cy="4933950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total collective consumption largely related to tourism was estimated at UGX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903.34 Billion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representing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2.41 %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total collective consumption in Uganda.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collective consumption from expenditure by the Central government is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UGX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903.11 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Billion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at local government level is 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UGX 220 million 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only.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highest expenditure for tourism related consumption is on Public administrative services, contributing 78.1% of the total tourism collective consumption. 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consumption of Tourism promotion services constituted 20.83 percent (UGX 188.16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Billion) 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81100" y="330200"/>
            <a:ext cx="9374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–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 Tourism Collective Consumption</a:t>
            </a:r>
            <a:endParaRPr lang="en-US" altLang="en-US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  <a:p>
            <a:pPr algn="ctr" eaLnBrk="1" hangingPunct="1">
              <a:buNone/>
            </a:pPr>
            <a:endParaRPr lang="en-US" altLang="x-none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096963" y="160338"/>
            <a:ext cx="9602788" cy="750888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lnSpc>
                <a:spcPct val="107000"/>
              </a:lnSpc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–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x-none" sz="2800" dirty="0">
                <a:solidFill>
                  <a:srgbClr val="2E74B5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Non-Monetary Indicators </a:t>
            </a:r>
            <a:endParaRPr lang="en-US" altLang="x-none" sz="2800" dirty="0">
              <a:solidFill>
                <a:srgbClr val="2E74B5"/>
              </a:solidFill>
              <a:latin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x-none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3251" name="Rectangle 6"/>
          <p:cNvSpPr/>
          <p:nvPr/>
        </p:nvSpPr>
        <p:spPr>
          <a:xfrm>
            <a:off x="1762125" y="1247775"/>
            <a:ext cx="9153525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Aft>
                <a:spcPts val="100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Number of trips and overnights by forms of tourism and classes of visitors, 2019</a:t>
            </a:r>
            <a:endParaRPr lang="en-US" altLang="en-US" sz="1200" b="1" dirty="0">
              <a:solidFill>
                <a:srgbClr val="000000"/>
              </a:solidFill>
              <a:latin typeface="Microsoft YaHei" panose="020B0503020204020204" pitchFamily="34" charset="-122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940" t="39138" r="14541" b="30305"/>
          <a:stretch>
            <a:fillRect/>
          </a:stretch>
        </p:blipFill>
        <p:spPr>
          <a:xfrm>
            <a:off x="1096963" y="1860551"/>
            <a:ext cx="9081857" cy="2531372"/>
          </a:xfrm>
          <a:prstGeom prst="rect">
            <a:avLst/>
          </a:prstGeom>
        </p:spPr>
      </p:pic>
      <p:sp>
        <p:nvSpPr>
          <p:cNvPr id="53253" name="TextBox 4"/>
          <p:cNvSpPr txBox="1"/>
          <p:nvPr/>
        </p:nvSpPr>
        <p:spPr>
          <a:xfrm>
            <a:off x="1433513" y="5002213"/>
            <a:ext cx="10483850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GB" altLang="en-US" sz="1600" dirty="0">
                <a:latin typeface="Microsoft YaHei" panose="020B0503020204020204" pitchFamily="34" charset="-122"/>
              </a:rPr>
              <a:t>Majority of the trips and overnights were in domestic tourism</a:t>
            </a:r>
            <a:endParaRPr lang="en-GB" altLang="en-US" sz="1600" dirty="0">
              <a:latin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1138" y="1093788"/>
            <a:ext cx="550863" cy="292100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endParaRPr lang="en-GB" altLang="en-US" sz="300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1744663" y="411163"/>
            <a:ext cx="9656763" cy="750888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lnSpc>
                <a:spcPct val="107000"/>
              </a:lnSpc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–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x-none" sz="2800" dirty="0">
                <a:solidFill>
                  <a:srgbClr val="2E74B5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Non-Monetary Indicators Cont.</a:t>
            </a:r>
            <a:endParaRPr lang="en-US" altLang="x-none" sz="2800" dirty="0">
              <a:solidFill>
                <a:srgbClr val="2E74B5"/>
              </a:solidFill>
              <a:latin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x-none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4275" name="Table 54274"/>
          <p:cNvGraphicFramePr/>
          <p:nvPr/>
        </p:nvGraphicFramePr>
        <p:xfrm>
          <a:off x="6215063" y="2028825"/>
          <a:ext cx="5511800" cy="1262063"/>
        </p:xfrm>
        <a:graphic>
          <a:graphicData uri="http://schemas.openxmlformats.org/drawingml/2006/table">
            <a:tbl>
              <a:tblPr/>
              <a:tblGrid>
                <a:gridCol w="2170113"/>
                <a:gridCol w="1836737"/>
                <a:gridCol w="1504950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 </a:t>
                      </a:r>
                      <a:r>
                        <a:rPr lang="en-US" altLang="x-none" sz="1100" b="1" dirty="0">
                          <a:latin typeface="Microsoft YaHei" panose="020B0503020204020204" pitchFamily="34" charset="-122"/>
                        </a:rPr>
                        <a:t>modes of transport</a:t>
                      </a:r>
                      <a:endParaRPr lang="en-US" altLang="x-none" sz="1100" b="1" dirty="0">
                        <a:latin typeface="Microsoft YaHei" panose="020B0503020204020204" pitchFamily="34" charset="-122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Number of Arrivals</a:t>
                      </a: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Number of Overnights</a:t>
                      </a: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Air Transport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579,957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4,583,548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27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Scheduled flights 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579,957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4,583,548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Land Transport</a:t>
                      </a:r>
                      <a:endParaRPr lang="en-US" altLang="x-none" sz="1100" dirty="0">
                        <a:latin typeface="Microsoft YaHei" panose="020B0503020204020204" pitchFamily="34" charset="-122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962,663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7,608,165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Total</a:t>
                      </a:r>
                      <a:endParaRPr lang="en-US" altLang="x-none" sz="1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1,542,620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12,191,712</a:t>
                      </a:r>
                      <a:endParaRPr lang="en-US" altLang="x-none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329" marR="62329" marT="0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1" name="Rectangle 4"/>
          <p:cNvSpPr/>
          <p:nvPr/>
        </p:nvSpPr>
        <p:spPr>
          <a:xfrm>
            <a:off x="5602288" y="1647825"/>
            <a:ext cx="780891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Aft>
                <a:spcPts val="100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Inbound tourism: Number of arrivals and overnights by modes of transport, 2019</a:t>
            </a:r>
            <a:endParaRPr lang="en-US" altLang="en-US" sz="1200" b="1" dirty="0">
              <a:solidFill>
                <a:srgbClr val="000000"/>
              </a:solidFill>
              <a:latin typeface="Microsoft YaHei" panose="020B0503020204020204" pitchFamily="34" charset="-122"/>
              <a:ea typeface="Calibri" panose="020F0502020204030204" pitchFamily="34" charset="0"/>
            </a:endParaRPr>
          </a:p>
        </p:txBody>
      </p:sp>
      <p:graphicFrame>
        <p:nvGraphicFramePr>
          <p:cNvPr id="54302" name="Table 54301"/>
          <p:cNvGraphicFramePr/>
          <p:nvPr/>
        </p:nvGraphicFramePr>
        <p:xfrm>
          <a:off x="6062663" y="4262438"/>
          <a:ext cx="5434012" cy="1643062"/>
        </p:xfrm>
        <a:graphic>
          <a:graphicData uri="http://schemas.openxmlformats.org/drawingml/2006/table">
            <a:tbl>
              <a:tblPr/>
              <a:tblGrid>
                <a:gridCol w="2614613"/>
                <a:gridCol w="2819400"/>
              </a:tblGrid>
              <a:tr h="250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endParaRPr lang="en-GB" altLang="x-none" sz="11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Short-term Accommodation Activities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Number of establishments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16,465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Capacity (rooms)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255,203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Capacity (beds)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270,252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Capacity utilization (rooms)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51.90 percent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Capacity utilization (beds)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45.80 percent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0" marR="0" marT="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4325" name="Rectangle 7"/>
          <p:cNvSpPr/>
          <p:nvPr/>
        </p:nvSpPr>
        <p:spPr>
          <a:xfrm>
            <a:off x="5807075" y="3814763"/>
            <a:ext cx="7399338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Aft>
                <a:spcPts val="100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Number of establishments and capacity by types of accommodation</a:t>
            </a:r>
            <a:endParaRPr lang="en-US" altLang="en-US" sz="1200" b="1" dirty="0">
              <a:solidFill>
                <a:srgbClr val="000000"/>
              </a:solidFill>
              <a:latin typeface="Microsoft YaHei" panose="020B0503020204020204" pitchFamily="34" charset="-122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49088" y="1162050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236538" y="1476375"/>
            <a:ext cx="5570538" cy="4865688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 to 580,000 inbound visitors (35.8 %) travelled by air through scheduled flights, the rest of inbound visitors (64.2 %) were reported to have used Road as their mode of travel.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Uganda has a total of 16,465 accommodation establishments.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include Hotels, Resort hotels, Motels, Motor hotels, Guesthouses, Bed and breakfast units, Time-share units, Chalets, housekeeping cottages, cabins, among others.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1677988" y="479425"/>
            <a:ext cx="9332913" cy="750888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lnSpc>
                <a:spcPct val="107000"/>
              </a:lnSpc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 –</a:t>
            </a:r>
            <a:r>
              <a:rPr lang="en-GB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x-none" sz="2800" b="1" dirty="0">
                <a:solidFill>
                  <a:srgbClr val="2E74B5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Non-Monetary Indicators Cont.</a:t>
            </a:r>
            <a:endParaRPr lang="en-US" altLang="x-none" sz="2800" b="1" dirty="0">
              <a:solidFill>
                <a:srgbClr val="2E74B5"/>
              </a:solidFill>
              <a:latin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x-none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1006475" y="1577975"/>
          <a:ext cx="935672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399530" imgH="2921635" progId="Word.Document.12">
                  <p:embed/>
                </p:oleObj>
              </mc:Choice>
              <mc:Fallback>
                <p:oleObj name="" r:id="rId1" imgW="6399530" imgH="2921635" progId="Word.Document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6475" y="1577975"/>
                        <a:ext cx="9356725" cy="300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5"/>
          <p:cNvSpPr/>
          <p:nvPr/>
        </p:nvSpPr>
        <p:spPr>
          <a:xfrm>
            <a:off x="863600" y="1230313"/>
            <a:ext cx="9717088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1200" b="1" dirty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Number of establishments in tourism industries classified according to average number of jobs (2019)</a:t>
            </a:r>
            <a:endParaRPr lang="en-US" altLang="en-US" sz="1200" dirty="0">
              <a:solidFill>
                <a:srgbClr val="000000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9088" y="1162050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236538" y="4659313"/>
            <a:ext cx="10774363" cy="1682750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total of 615,856 Tourism establishments were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2019 with the majority employing between an average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 to 4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workers, (85.7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the total number of Establishments). 10 % of the establishments (61,425) employed between 5 to 9 workers while less than 5 % offered more than 10 jobs in 2019.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1"/>
          <p:cNvSpPr/>
          <p:nvPr/>
        </p:nvSpPr>
        <p:spPr>
          <a:xfrm>
            <a:off x="1706563" y="373063"/>
            <a:ext cx="89931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GB" altLang="en-US" sz="32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Summary</a:t>
            </a:r>
            <a:endParaRPr lang="en-GB" altLang="en-US" sz="32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95263" y="1181100"/>
            <a:ext cx="11825288" cy="5153025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Direct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Tourism Contribution to GDP was estimated at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3.6 %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The tourism sector contributed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2.6 %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the Taxes on products.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in 10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Ugandans are employed in Tourism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Tourism is an industry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high self employed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femal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e employment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Tourism is an industry with a large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informal sector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Two thirds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of tourism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employment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is 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food and beverage serving services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19.0 %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the total investment in the economy (GFCF),was for tourism investment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total collective consumption largely related to tourism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2.41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total collective consumption in Uganda.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522413" y="331788"/>
            <a:ext cx="8537575" cy="58420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>
              <a:buNone/>
            </a:pPr>
            <a:r>
              <a:rPr lang="en-US" altLang="x-none" sz="32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Way forward</a:t>
            </a:r>
            <a:endParaRPr lang="en-GB" altLang="en-US" sz="32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9088" y="1162050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514350" y="1228725"/>
            <a:ext cx="11144250" cy="5208588"/>
          </a:xfrm>
          <a:prstGeom prst="roundRect">
            <a:avLst>
              <a:gd name="adj" fmla="val 36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Publish TSA on a biennially using the updated data for 2021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Engage with stakeholders to provide the required data on a regular basis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Lobby for funds to undertake the necessary surveys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4169103" y="1978659"/>
            <a:ext cx="434624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Thank You for Listening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1" name="Picture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1888" y="4756150"/>
            <a:ext cx="1981200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728450" y="1120775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1636713" y="236538"/>
            <a:ext cx="7507288" cy="585788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x-none" sz="3200" b="1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</a:t>
            </a:r>
            <a:endParaRPr lang="en-GB" alt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795" name="Table 33794"/>
          <p:cNvGraphicFramePr/>
          <p:nvPr/>
        </p:nvGraphicFramePr>
        <p:xfrm>
          <a:off x="785813" y="1411288"/>
          <a:ext cx="10925175" cy="4556125"/>
        </p:xfrm>
        <a:graphic>
          <a:graphicData uri="http://schemas.openxmlformats.org/drawingml/2006/table">
            <a:tbl>
              <a:tblPr/>
              <a:tblGrid>
                <a:gridCol w="4797425"/>
                <a:gridCol w="2438400"/>
                <a:gridCol w="1700213"/>
                <a:gridCol w="1989137"/>
              </a:tblGrid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b="1" dirty="0">
                          <a:latin typeface="Microsoft YaHei" panose="020B0503020204020204" pitchFamily="34" charset="-122"/>
                        </a:rPr>
                        <a:t>Table</a:t>
                      </a:r>
                      <a:endParaRPr lang="en-GB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b="1" dirty="0">
                          <a:latin typeface="Microsoft YaHei" panose="020B0503020204020204" pitchFamily="34" charset="-122"/>
                        </a:rPr>
                        <a:t>Data source</a:t>
                      </a:r>
                      <a:endParaRPr lang="en-GB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b="1" dirty="0">
                          <a:latin typeface="Microsoft YaHei" panose="020B0503020204020204" pitchFamily="34" charset="-122"/>
                        </a:rPr>
                        <a:t>Periodicity</a:t>
                      </a:r>
                      <a:endParaRPr lang="en-GB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b="1" dirty="0">
                          <a:latin typeface="Microsoft YaHei" panose="020B0503020204020204" pitchFamily="34" charset="-122"/>
                        </a:rPr>
                        <a:t>Responsibility</a:t>
                      </a:r>
                      <a:endParaRPr lang="en-GB" altLang="en-US" sz="14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5 production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GDP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Annual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UBOS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6 Reconciliation of Demand &amp; Supply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5 and 4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Annual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UBOS &amp; MTWA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7 Employment of tourism industries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Manpower Survey Uganda (Mapu)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 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UBOS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8 Tourism gross fixed capital formation of tourism industries and other industries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National Accounts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Annual &amp; Quaterly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UBOS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9 Tourism Collective Consumption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Administrative data sources (MDA reports)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 Annual 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 MTWA, BOU, MoFPED, UBOS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Table 10 Non monetary indicators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Tourism Expenditure survey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Annual 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MTWA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9525" marR="9525" marT="9524" marB="0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Box 2"/>
          <p:cNvSpPr txBox="1"/>
          <p:nvPr/>
        </p:nvSpPr>
        <p:spPr>
          <a:xfrm>
            <a:off x="1171575" y="352425"/>
            <a:ext cx="10360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TSA Table 5-Production accounts for Tourism Industries</a:t>
            </a:r>
            <a:endParaRPr lang="en-US" altLang="en-US" sz="2800" dirty="0">
              <a:solidFill>
                <a:srgbClr val="2E75B6"/>
              </a:solidFill>
              <a:latin typeface="Microsoft YaHei" panose="020B0503020204020204" pitchFamily="34" charset="-122"/>
              <a:ea typeface="Times New Roman" panose="02020603050405020304" pitchFamily="18" charset="0"/>
            </a:endParaRPr>
          </a:p>
        </p:txBody>
      </p:sp>
      <p:sp>
        <p:nvSpPr>
          <p:cNvPr id="34819" name="TextBox 2"/>
          <p:cNvSpPr txBox="1"/>
          <p:nvPr/>
        </p:nvSpPr>
        <p:spPr>
          <a:xfrm>
            <a:off x="527050" y="1403350"/>
            <a:ext cx="45735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GB" altLang="en-US" dirty="0">
              <a:latin typeface="Microsoft YaHei" panose="020B0503020204020204" pitchFamily="34" charset="-122"/>
            </a:endParaRPr>
          </a:p>
          <a:p>
            <a:endParaRPr lang="en-GB" altLang="en-US" dirty="0">
              <a:latin typeface="Microsoft YaHei" panose="020B0503020204020204" pitchFamily="34" charset="-122"/>
            </a:endParaRPr>
          </a:p>
        </p:txBody>
      </p:sp>
      <p:graphicFrame>
        <p:nvGraphicFramePr>
          <p:cNvPr id="34820" name="Table 34819"/>
          <p:cNvGraphicFramePr/>
          <p:nvPr/>
        </p:nvGraphicFramePr>
        <p:xfrm>
          <a:off x="5745163" y="885825"/>
          <a:ext cx="5480050" cy="5548313"/>
        </p:xfrm>
        <a:graphic>
          <a:graphicData uri="http://schemas.openxmlformats.org/drawingml/2006/table">
            <a:tbl>
              <a:tblPr/>
              <a:tblGrid>
                <a:gridCol w="5480050"/>
              </a:tblGrid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 1.   Accommodation services for visitors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499898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 2.   Food- and beverage-serving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 3.   Railway passenger transport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 4.   Road passenger transport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 5.   Water passenger transport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fr-FR" altLang="en-US" sz="1400" dirty="0">
                          <a:latin typeface="Microsoft YaHei" panose="020B0503020204020204" pitchFamily="34" charset="-122"/>
                        </a:rPr>
                        <a:t> 6.   Air passenger transport services</a:t>
                      </a:r>
                      <a:endParaRPr lang="fr-FR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 7.   Transport equipment rental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 8.   Travel agencies and other reservation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9.   Cultural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571313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           10.   Sports and recreational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           11.   Country-specific tourism characteristic goods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400" dirty="0">
                          <a:latin typeface="Microsoft YaHei" panose="020B0503020204020204" pitchFamily="34" charset="-122"/>
                        </a:rPr>
                        <a:t>           12.   Country-specific tourism characteristic services</a:t>
                      </a:r>
                      <a:endParaRPr lang="en-GB" altLang="en-US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33" name="Picture 8"/>
          <p:cNvPicPr>
            <a:picLocks noChangeAspect="1"/>
          </p:cNvPicPr>
          <p:nvPr/>
        </p:nvPicPr>
        <p:blipFill>
          <a:blip r:embed="rId1"/>
          <a:srcRect l="1668" t="66612" r="80023" b="10362"/>
          <a:stretch>
            <a:fillRect/>
          </a:stretch>
        </p:blipFill>
        <p:spPr>
          <a:xfrm>
            <a:off x="5813425" y="977900"/>
            <a:ext cx="53816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4" name="Picture 9"/>
          <p:cNvPicPr>
            <a:picLocks noChangeAspect="1"/>
          </p:cNvPicPr>
          <p:nvPr/>
        </p:nvPicPr>
        <p:blipFill>
          <a:blip r:embed="rId2"/>
          <a:srcRect l="54285" t="46877" r="37486" b="37334"/>
          <a:stretch>
            <a:fillRect/>
          </a:stretch>
        </p:blipFill>
        <p:spPr>
          <a:xfrm>
            <a:off x="5832475" y="1462088"/>
            <a:ext cx="555625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5" name="Picture 10"/>
          <p:cNvPicPr>
            <a:picLocks noChangeAspect="1"/>
          </p:cNvPicPr>
          <p:nvPr/>
        </p:nvPicPr>
        <p:blipFill>
          <a:blip r:embed="rId3"/>
          <a:srcRect l="1852" t="44940" r="91795" b="43420"/>
          <a:stretch>
            <a:fillRect/>
          </a:stretch>
        </p:blipFill>
        <p:spPr>
          <a:xfrm>
            <a:off x="5888038" y="2849563"/>
            <a:ext cx="500062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6" name="Picture 11"/>
          <p:cNvPicPr>
            <a:picLocks noChangeAspect="1"/>
          </p:cNvPicPr>
          <p:nvPr/>
        </p:nvPicPr>
        <p:blipFill>
          <a:blip r:embed="rId4"/>
          <a:srcRect l="15077" t="83553" r="71886" b="2632"/>
          <a:stretch>
            <a:fillRect/>
          </a:stretch>
        </p:blipFill>
        <p:spPr>
          <a:xfrm>
            <a:off x="5724525" y="4356100"/>
            <a:ext cx="627063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7" name="Picture 12"/>
          <p:cNvPicPr>
            <a:picLocks noChangeAspect="1"/>
          </p:cNvPicPr>
          <p:nvPr/>
        </p:nvPicPr>
        <p:blipFill>
          <a:blip r:embed="rId5"/>
          <a:srcRect l="41986" t="33882" r="38965" b="43585"/>
          <a:stretch>
            <a:fillRect/>
          </a:stretch>
        </p:blipFill>
        <p:spPr>
          <a:xfrm>
            <a:off x="5715000" y="4740275"/>
            <a:ext cx="606425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8" name="Picture 13"/>
          <p:cNvPicPr>
            <a:picLocks noChangeAspect="1"/>
          </p:cNvPicPr>
          <p:nvPr/>
        </p:nvPicPr>
        <p:blipFill>
          <a:blip r:embed="rId3"/>
          <a:srcRect l="14551" t="46072" r="80023" b="43420"/>
          <a:stretch>
            <a:fillRect/>
          </a:stretch>
        </p:blipFill>
        <p:spPr>
          <a:xfrm>
            <a:off x="5745163" y="3621088"/>
            <a:ext cx="576262" cy="627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9" name="Picture 14"/>
          <p:cNvPicPr>
            <a:picLocks noChangeAspect="1"/>
          </p:cNvPicPr>
          <p:nvPr/>
        </p:nvPicPr>
        <p:blipFill>
          <a:blip r:embed="rId3"/>
          <a:srcRect l="1852" t="37500" r="85265" b="53824"/>
          <a:stretch>
            <a:fillRect/>
          </a:stretch>
        </p:blipFill>
        <p:spPr>
          <a:xfrm>
            <a:off x="5489575" y="3332163"/>
            <a:ext cx="1098550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0" name="Picture 15"/>
          <p:cNvPicPr>
            <a:picLocks noChangeAspect="1"/>
          </p:cNvPicPr>
          <p:nvPr/>
        </p:nvPicPr>
        <p:blipFill>
          <a:blip r:embed="rId3"/>
          <a:srcRect l="7887" t="45238" r="85762" b="43123"/>
          <a:stretch>
            <a:fillRect/>
          </a:stretch>
        </p:blipFill>
        <p:spPr>
          <a:xfrm>
            <a:off x="5846763" y="2381250"/>
            <a:ext cx="504825" cy="52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1" name="Picture 16"/>
          <p:cNvPicPr>
            <a:picLocks noChangeAspect="1"/>
          </p:cNvPicPr>
          <p:nvPr/>
        </p:nvPicPr>
        <p:blipFill>
          <a:blip r:embed="rId3"/>
          <a:srcRect l="30809" t="33397" r="62764" b="54927"/>
          <a:stretch>
            <a:fillRect/>
          </a:stretch>
        </p:blipFill>
        <p:spPr>
          <a:xfrm>
            <a:off x="5895975" y="2005013"/>
            <a:ext cx="511175" cy="522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2" name="Picture 17"/>
          <p:cNvPicPr>
            <a:picLocks noChangeAspect="1"/>
          </p:cNvPicPr>
          <p:nvPr/>
        </p:nvPicPr>
        <p:blipFill>
          <a:blip r:embed="rId6"/>
          <a:srcRect l="3519" t="44737" r="87328" b="37337"/>
          <a:stretch>
            <a:fillRect/>
          </a:stretch>
        </p:blipFill>
        <p:spPr>
          <a:xfrm>
            <a:off x="5902325" y="5102225"/>
            <a:ext cx="415925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3" name="Picture 18"/>
          <p:cNvPicPr>
            <a:picLocks noChangeAspect="1"/>
          </p:cNvPicPr>
          <p:nvPr/>
        </p:nvPicPr>
        <p:blipFill>
          <a:blip r:embed="rId7"/>
          <a:srcRect l="64178" t="32565" r="22321" b="44902"/>
          <a:stretch>
            <a:fillRect/>
          </a:stretch>
        </p:blipFill>
        <p:spPr>
          <a:xfrm>
            <a:off x="5489575" y="5600700"/>
            <a:ext cx="769938" cy="72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Content Placeholder 2"/>
          <p:cNvSpPr>
            <a:spLocks noGrp="1"/>
          </p:cNvSpPr>
          <p:nvPr/>
        </p:nvSpPr>
        <p:spPr>
          <a:xfrm>
            <a:off x="182563" y="1301750"/>
            <a:ext cx="5334000" cy="481488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Microsoft YaHei" panose="020B0503020204020204" pitchFamily="34" charset="-122"/>
              </a:rPr>
              <a:t>Production Accounts contain the output produced by the tourism industries from the TSA;RFM 2008 as listed below. </a:t>
            </a:r>
            <a:endParaRPr lang="en-GB" altLang="en-US" sz="2000" dirty="0">
              <a:latin typeface="Microsoft YaHei" panose="020B0503020204020204" pitchFamily="34" charset="-12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Microsoft YaHei" panose="020B0503020204020204" pitchFamily="34" charset="-12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Microsoft YaHei" panose="020B0503020204020204" pitchFamily="34" charset="-122"/>
              </a:rPr>
              <a:t>The table shows the total supply of tourism products in the economy. </a:t>
            </a:r>
            <a:endParaRPr lang="en-GB" altLang="en-US" sz="2000" dirty="0">
              <a:latin typeface="Microsoft YaHei" panose="020B0503020204020204" pitchFamily="34" charset="-12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Microsoft YaHei" panose="020B0503020204020204" pitchFamily="34" charset="-12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Microsoft YaHei" panose="020B0503020204020204" pitchFamily="34" charset="-122"/>
              </a:rPr>
              <a:t>The data used is from the compiled and published GDP figures. It provides output and intermediate consumption for tourism and other industries. </a:t>
            </a:r>
            <a:endParaRPr lang="en-GB" altLang="en-US" sz="20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2"/>
          <p:cNvSpPr txBox="1"/>
          <p:nvPr/>
        </p:nvSpPr>
        <p:spPr>
          <a:xfrm>
            <a:off x="1171575" y="352425"/>
            <a:ext cx="10360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TSA Table 5-Production accounts for Tourism Industries</a:t>
            </a:r>
            <a:endParaRPr lang="en-US" altLang="en-US" sz="2800" dirty="0">
              <a:solidFill>
                <a:srgbClr val="2E75B6"/>
              </a:solidFill>
              <a:latin typeface="Microsoft YaHei" panose="020B0503020204020204" pitchFamily="34" charset="-122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613" y="1138238"/>
            <a:ext cx="5508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000" kern="1200" cap="none" spc="0" normalizeH="0" baseline="0" noProof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endParaRPr kumimoji="0" lang="en-GB" sz="1000" kern="1200" cap="none" spc="0" normalizeH="0" baseline="0" noProof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292516" y="2139615"/>
          <a:ext cx="5751093" cy="374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Content Placeholder 2"/>
          <p:cNvSpPr>
            <a:spLocks noGrp="1"/>
          </p:cNvSpPr>
          <p:nvPr/>
        </p:nvSpPr>
        <p:spPr>
          <a:xfrm>
            <a:off x="1171575" y="1138238"/>
            <a:ext cx="4876800" cy="5162550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Tourism Output less intermediate consumption (inputs) gives the Gross Value Added (GVA) for each tourism industry.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Gross Value Added for the tourism industries was estimated at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UGX 6,233.2 </a:t>
            </a:r>
            <a:r>
              <a:rPr kumimoji="0" lang="en-GB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Bn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Box 2"/>
          <p:cNvSpPr txBox="1"/>
          <p:nvPr/>
        </p:nvSpPr>
        <p:spPr>
          <a:xfrm>
            <a:off x="1171575" y="352425"/>
            <a:ext cx="10360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TSA Table 5-Production accounts for Tourism Industries</a:t>
            </a:r>
            <a:endParaRPr lang="en-US" altLang="en-US" sz="2800" dirty="0">
              <a:solidFill>
                <a:srgbClr val="2E75B6"/>
              </a:solidFill>
              <a:latin typeface="Microsoft YaHei" panose="020B0503020204020204" pitchFamily="34" charset="-122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6550" y="754063"/>
            <a:ext cx="550863" cy="46037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endParaRPr lang="en-GB" altLang="en-US" sz="400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6868" name="Chart 5"/>
          <p:cNvPicPr/>
          <p:nvPr/>
        </p:nvPicPr>
        <p:blipFill>
          <a:blip r:embed="rId1"/>
          <a:stretch>
            <a:fillRect/>
          </a:stretch>
        </p:blipFill>
        <p:spPr>
          <a:xfrm>
            <a:off x="5535613" y="1212850"/>
            <a:ext cx="5761037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384175" y="1322388"/>
            <a:ext cx="5086350" cy="4921250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Tourism Industrial Gross Value Added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Accommodation services - 33.8% (UGX 2.1 Trillion)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and beverage services - 28.8% (UGX 1,8 Trillion) 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 &amp; Road Transport - 27.9% (UGX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1.7 Trillion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Box 1"/>
          <p:cNvSpPr txBox="1"/>
          <p:nvPr/>
        </p:nvSpPr>
        <p:spPr>
          <a:xfrm>
            <a:off x="1522413" y="331788"/>
            <a:ext cx="925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2E75B6"/>
                </a:solidFill>
                <a:latin typeface="Microsoft YaHei" panose="020B0503020204020204" pitchFamily="34" charset="-122"/>
              </a:rPr>
              <a:t>Table 6 Reconciliation of Demand and Supply</a:t>
            </a:r>
            <a:endParaRPr lang="en-GB" altLang="en-US" sz="2800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37891" name="Rectangle 3"/>
          <p:cNvSpPr/>
          <p:nvPr/>
        </p:nvSpPr>
        <p:spPr>
          <a:xfrm>
            <a:off x="609600" y="1344613"/>
            <a:ext cx="5599113" cy="717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spcAft>
                <a:spcPts val="800"/>
              </a:spcAft>
            </a:pPr>
            <a:endParaRPr lang="en-GB" altLang="en-US" sz="2400" dirty="0">
              <a:latin typeface="Microsoft YaHei" panose="020B0503020204020204" pitchFamily="34" charset="-122"/>
            </a:endParaRPr>
          </a:p>
          <a:p>
            <a:pPr algn="just">
              <a:spcAft>
                <a:spcPts val="800"/>
              </a:spcAft>
            </a:pPr>
            <a:endParaRPr lang="en-GB" altLang="en-US" sz="1000" dirty="0">
              <a:latin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9088" y="725488"/>
            <a:ext cx="550863" cy="338138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endParaRPr lang="en-GB" altLang="en-US" sz="6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7893" name="Content Placeholder 3" descr="Diagram&#10;&#10;Description automatically generated"/>
          <p:cNvPicPr>
            <a:picLocks noChangeAspect="1"/>
          </p:cNvPicPr>
          <p:nvPr/>
        </p:nvPicPr>
        <p:blipFill>
          <a:blip r:embed="rId1"/>
          <a:srcRect r="49849"/>
          <a:stretch>
            <a:fillRect/>
          </a:stretch>
        </p:blipFill>
        <p:spPr>
          <a:xfrm>
            <a:off x="6364288" y="1147763"/>
            <a:ext cx="4522787" cy="481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2"/>
          <p:cNvSpPr>
            <a:spLocks noGrp="1"/>
          </p:cNvSpPr>
          <p:nvPr/>
        </p:nvSpPr>
        <p:spPr>
          <a:xfrm>
            <a:off x="517525" y="1147763"/>
            <a:ext cx="5997575" cy="490378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Microsoft YaHei" panose="020B0503020204020204" pitchFamily="34" charset="-122"/>
              </a:rPr>
              <a:t>This is derived from table 4 and 5. </a:t>
            </a:r>
            <a:endParaRPr lang="en-GB" altLang="en-US" sz="28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altLang="en-US" sz="28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Microsoft YaHei" panose="020B0503020204020204" pitchFamily="34" charset="-122"/>
              </a:rPr>
              <a:t>That is Tourism demand (consumption) and production (supply)</a:t>
            </a:r>
            <a:endParaRPr lang="en-GB" altLang="en-US" sz="28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altLang="en-US" sz="2800" dirty="0">
              <a:latin typeface="Microsoft YaHei" panose="020B0503020204020204" pitchFamily="34" charset="-122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Microsoft YaHei" panose="020B0503020204020204" pitchFamily="34" charset="-122"/>
              </a:rPr>
              <a:t>Prepared to compare the Tourism sector contribution with the entire economy.</a:t>
            </a:r>
            <a:endParaRPr lang="en-GB" altLang="en-US" sz="2800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1"/>
          <p:cNvSpPr txBox="1"/>
          <p:nvPr/>
        </p:nvSpPr>
        <p:spPr>
          <a:xfrm>
            <a:off x="1522413" y="331788"/>
            <a:ext cx="925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</a:t>
            </a:r>
            <a:endParaRPr lang="en-GB" altLang="en-US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graphicFrame>
        <p:nvGraphicFramePr>
          <p:cNvPr id="38915" name="Table 38914"/>
          <p:cNvGraphicFramePr/>
          <p:nvPr/>
        </p:nvGraphicFramePr>
        <p:xfrm>
          <a:off x="409575" y="4619625"/>
          <a:ext cx="10768013" cy="1795463"/>
        </p:xfrm>
        <a:graphic>
          <a:graphicData uri="http://schemas.openxmlformats.org/drawingml/2006/table">
            <a:tbl>
              <a:tblPr/>
              <a:tblGrid>
                <a:gridCol w="3557588"/>
                <a:gridCol w="2811462"/>
                <a:gridCol w="2198688"/>
                <a:gridCol w="2200275"/>
              </a:tblGrid>
              <a:tr h="341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4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 Billion UGX</a:t>
                      </a:r>
                      <a:endParaRPr lang="en-GB" alt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Domestic supply (at purchasers' price)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Internal tourism consumption 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 Tourism percentage share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Gross output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199,623.1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7,712.9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3.9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90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Intermediate Consumption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69,761.5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2,883.9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4.1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Gross value added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129,861.6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4,829.0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3.7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Taxes on products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10,057.9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264.2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2.6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b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Gross Domestic Product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139,919.5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5,093.2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b" hangingPunct="1">
                        <a:buNone/>
                      </a:pPr>
                      <a:r>
                        <a:rPr lang="en-GB" altLang="en-US" sz="1100" dirty="0">
                          <a:latin typeface="Microsoft YaHei" panose="020B0503020204020204" pitchFamily="34" charset="-122"/>
                        </a:rPr>
                        <a:t>                  3.6 </a:t>
                      </a:r>
                      <a:endParaRPr lang="en-GB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b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49088" y="725488"/>
            <a:ext cx="550863" cy="338138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endParaRPr lang="en-GB" altLang="en-US" sz="6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708025" y="981075"/>
            <a:ext cx="10293350" cy="3352800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Tourism direct contribution to GDP in 2019 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3.6 percent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monetary terms, the Tourism sector was estimated at UGX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5.1 trillion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compared to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total GDP of UGX 139.9 trillion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in 2019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The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Value Added in the Tourism industry was estimated at UGX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4.8 trillion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in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2019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when adjusted for taxes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and subsides on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products.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tourism sector contributed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2.6 percent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(UGX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264.2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Bn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) to the Taxes on products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Box 1"/>
          <p:cNvSpPr txBox="1"/>
          <p:nvPr/>
        </p:nvSpPr>
        <p:spPr>
          <a:xfrm>
            <a:off x="1522413" y="331788"/>
            <a:ext cx="9255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800" b="1" dirty="0">
                <a:solidFill>
                  <a:srgbClr val="2E75B6"/>
                </a:solidFill>
                <a:latin typeface="Microsoft YaHei" panose="020B0503020204020204" pitchFamily="34" charset="-122"/>
              </a:rPr>
              <a:t>KEY FINDINGS</a:t>
            </a:r>
            <a:endParaRPr lang="en-GB" altLang="en-US" sz="2800" b="1" dirty="0">
              <a:solidFill>
                <a:srgbClr val="2E75B6"/>
              </a:solidFill>
              <a:latin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9088" y="725488"/>
            <a:ext cx="550863" cy="338138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endParaRPr lang="en-GB" altLang="en-US" sz="60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GB" altLang="en-US" sz="1000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altLang="en-US" sz="1000" dirty="0">
              <a:solidFill>
                <a:srgbClr val="D9D9D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9940" name="Table 39939"/>
          <p:cNvGraphicFramePr/>
          <p:nvPr/>
        </p:nvGraphicFramePr>
        <p:xfrm>
          <a:off x="5545138" y="893763"/>
          <a:ext cx="5232400" cy="5494337"/>
        </p:xfrm>
        <a:graphic>
          <a:graphicData uri="http://schemas.openxmlformats.org/drawingml/2006/table">
            <a:tbl>
              <a:tblPr/>
              <a:tblGrid>
                <a:gridCol w="3586163"/>
                <a:gridCol w="823912"/>
                <a:gridCol w="822325"/>
              </a:tblGrid>
              <a:tr h="495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t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 Value Added, 2019 in Billion UGX</a:t>
                      </a:r>
                      <a:endParaRPr lang="en-GB" altLang="en-US" sz="1100" b="1" dirty="0"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100" b="1" dirty="0">
                          <a:latin typeface="Microsoft YaHei" panose="020B0503020204020204" pitchFamily="34" charset="-122"/>
                        </a:rPr>
                        <a:t>GVA</a:t>
                      </a:r>
                      <a:endParaRPr lang="en-GB" altLang="en-US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%ge Share to Total GDP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GDP at market prices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139,920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100.0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Agriculture, forestry and fishing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32,979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23.6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Cash crops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2,772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2.0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3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Food crops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16,231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11.6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Livestock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5,049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3.6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Agriculture Support Services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20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0.0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Forestry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5,587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4.0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Fishing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3,320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2.4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Industry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36,779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26.3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Mining &amp; quarrying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2,310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1.7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Manufacturing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21,656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15.5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3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Electricity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1,873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1.3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Water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3,111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2.2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Construction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7,829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5.6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Services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60,104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43.0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Trade and Repairs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11,943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8.5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Transport and storage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4,797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3.4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07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Accommodation and Food Service Activities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3,850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Information and Communication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2,553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1.8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Financial and Insurance Activities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3,748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2.7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Real Estate Activities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8,863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6.3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Professional, Scientific and Technical Activities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2,911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2.1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Administrative and Support Service Activities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2,556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1.8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Public Administration 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3,668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2.6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Education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latin typeface="Microsoft YaHei" panose="020B0503020204020204" pitchFamily="34" charset="-122"/>
                        </a:rPr>
                        <a:t>5,963</a:t>
                      </a:r>
                      <a:endParaRPr lang="en-GB" altLang="en-US" sz="1000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385723"/>
                          </a:solidFill>
                          <a:latin typeface="Microsoft YaHei" panose="020B0503020204020204" pitchFamily="34" charset="-122"/>
                        </a:rPr>
                        <a:t>4.3</a:t>
                      </a:r>
                      <a:endParaRPr lang="en-GB" altLang="en-US" sz="1000" dirty="0">
                        <a:solidFill>
                          <a:srgbClr val="385723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3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Human Health and Social Work Activities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4,546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3.2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Arts, Entertainment and Recreation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258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0.2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Other Service Activities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3,388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2.4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Activities of Households as Employers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1,059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dirty="0">
                          <a:solidFill>
                            <a:srgbClr val="FF0000"/>
                          </a:solidFill>
                          <a:latin typeface="Microsoft YaHei" panose="020B0503020204020204" pitchFamily="34" charset="-122"/>
                        </a:rPr>
                        <a:t>0.8</a:t>
                      </a:r>
                      <a:endParaRPr lang="en-GB" altLang="en-US" sz="1000" dirty="0">
                        <a:solidFill>
                          <a:srgbClr val="FF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165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Taxes on products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10,058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GB" altLang="en-US" sz="1000" b="1" dirty="0">
                          <a:latin typeface="Microsoft YaHei" panose="020B0503020204020204" pitchFamily="34" charset="-122"/>
                        </a:rPr>
                        <a:t>7.2</a:t>
                      </a:r>
                      <a:endParaRPr lang="en-GB" altLang="en-US" sz="1000" b="1" dirty="0">
                        <a:solidFill>
                          <a:srgbClr val="000000"/>
                        </a:solidFill>
                        <a:latin typeface="Microsoft YaHei" panose="020B0503020204020204" pitchFamily="34" charset="-122"/>
                      </a:endParaRPr>
                    </a:p>
                  </a:txBody>
                  <a:tcPr marL="6310" marR="6310" marT="6309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/>
        </p:nvSpPr>
        <p:spPr>
          <a:xfrm>
            <a:off x="657225" y="1063625"/>
            <a:ext cx="4619625" cy="4814888"/>
          </a:xfrm>
          <a:prstGeom prst="roundRect">
            <a:avLst>
              <a:gd name="adj" fmla="val 9525"/>
            </a:avLst>
          </a:prstGeom>
          <a:solidFill>
            <a:schemeClr val="accent5">
              <a:lumMod val="20000"/>
              <a:lumOff val="80000"/>
              <a:alpha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marR="0" lvl="0" indent="-228600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Tourism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Sector 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contributes more than most activities in the overall GDP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kxwzf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kxwzf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kxwzf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jikxwzf3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18843</Words>
  <Application>WPS Presentation</Application>
  <PresentationFormat/>
  <Paragraphs>1341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SimSun</vt:lpstr>
      <vt:lpstr>Wingdings</vt:lpstr>
      <vt:lpstr>Microsoft YaHei</vt:lpstr>
      <vt:lpstr>等线</vt:lpstr>
      <vt:lpstr>Calibri</vt:lpstr>
      <vt:lpstr>Times New Roman</vt:lpstr>
      <vt:lpstr>Cambria</vt:lpstr>
      <vt:lpstr>Gadugi</vt:lpstr>
      <vt:lpstr>Arial Unicode MS</vt:lpstr>
      <vt:lpstr>www.jpppt.com</vt:lpstr>
      <vt:lpstr>www.freeppt7.com</vt:lpstr>
      <vt:lpstr>1_www.jpppt.com</vt:lpstr>
      <vt:lpstr>2_www.jpppt.com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TSA 2019 - uganda</dc:title>
  <dc:creator>Betty Nawoova</dc:creator>
  <cp:keywords>a</cp:keywords>
  <dc:description>www.freeppt7.com</dc:description>
  <cp:lastModifiedBy>Denis Rodney Ojok</cp:lastModifiedBy>
  <cp:revision>887</cp:revision>
  <cp:lastPrinted>2023-02-09T15:09:10Z</cp:lastPrinted>
  <dcterms:created xsi:type="dcterms:W3CDTF">2019-07-22T01:12:00Z</dcterms:created>
  <dcterms:modified xsi:type="dcterms:W3CDTF">2023-02-14T17:04:27Z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4B8169CE56F940D98DB3B42B77A4CED0</vt:lpwstr>
  </property>
</Properties>
</file>