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57" r:id="rId5"/>
    <p:sldId id="297" r:id="rId6"/>
    <p:sldId id="305" r:id="rId7"/>
    <p:sldId id="316" r:id="rId8"/>
    <p:sldId id="311" r:id="rId9"/>
    <p:sldId id="310" r:id="rId10"/>
    <p:sldId id="312" r:id="rId11"/>
    <p:sldId id="281" r:id="rId12"/>
    <p:sldId id="317" r:id="rId13"/>
    <p:sldId id="318" r:id="rId14"/>
    <p:sldId id="319" r:id="rId15"/>
    <p:sldId id="307" r:id="rId16"/>
    <p:sldId id="309" r:id="rId17"/>
    <p:sldId id="315" r:id="rId18"/>
    <p:sldId id="313" r:id="rId19"/>
    <p:sldId id="314" r:id="rId2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800080"/>
    <a:srgbClr val="00808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D243CF9A-700A-46BD-A3DA-4A7F65F72388}" type="datetimeFigureOut">
              <a:rPr lang="en-US" smtClean="0"/>
              <a:t>11/15/2021</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3D88704C-DBA0-4D86-BFB5-634179F24F14}" type="slidenum">
              <a:rPr lang="en-US" smtClean="0"/>
              <a:t>‹#›</a:t>
            </a:fld>
            <a:endParaRPr lang="en-US"/>
          </a:p>
        </p:txBody>
      </p:sp>
    </p:spTree>
    <p:extLst>
      <p:ext uri="{BB962C8B-B14F-4D97-AF65-F5344CB8AC3E}">
        <p14:creationId xmlns:p14="http://schemas.microsoft.com/office/powerpoint/2010/main" val="4126939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9A639BBF-307E-41EA-88EC-58685C391B47}" type="datetimeFigureOut">
              <a:rPr lang="en-US" smtClean="0"/>
              <a:t>11/15/2021</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02C628A-18B4-4ED9-A141-3C68664A7F79}" type="slidenum">
              <a:rPr lang="en-US" smtClean="0"/>
              <a:t>‹#›</a:t>
            </a:fld>
            <a:endParaRPr lang="en-US"/>
          </a:p>
        </p:txBody>
      </p:sp>
    </p:spTree>
    <p:extLst>
      <p:ext uri="{BB962C8B-B14F-4D97-AF65-F5344CB8AC3E}">
        <p14:creationId xmlns:p14="http://schemas.microsoft.com/office/powerpoint/2010/main" val="133103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1</a:t>
            </a:fld>
            <a:endParaRPr lang="en-US"/>
          </a:p>
        </p:txBody>
      </p:sp>
    </p:spTree>
    <p:extLst>
      <p:ext uri="{BB962C8B-B14F-4D97-AF65-F5344CB8AC3E}">
        <p14:creationId xmlns:p14="http://schemas.microsoft.com/office/powerpoint/2010/main" val="1985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11</a:t>
            </a:fld>
            <a:endParaRPr lang="en-US"/>
          </a:p>
        </p:txBody>
      </p:sp>
    </p:spTree>
    <p:extLst>
      <p:ext uri="{BB962C8B-B14F-4D97-AF65-F5344CB8AC3E}">
        <p14:creationId xmlns:p14="http://schemas.microsoft.com/office/powerpoint/2010/main" val="199603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12</a:t>
            </a:fld>
            <a:endParaRPr lang="en-US"/>
          </a:p>
        </p:txBody>
      </p:sp>
    </p:spTree>
    <p:extLst>
      <p:ext uri="{BB962C8B-B14F-4D97-AF65-F5344CB8AC3E}">
        <p14:creationId xmlns:p14="http://schemas.microsoft.com/office/powerpoint/2010/main" val="378017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13</a:t>
            </a:fld>
            <a:endParaRPr lang="en-US"/>
          </a:p>
        </p:txBody>
      </p:sp>
    </p:spTree>
    <p:extLst>
      <p:ext uri="{BB962C8B-B14F-4D97-AF65-F5344CB8AC3E}">
        <p14:creationId xmlns:p14="http://schemas.microsoft.com/office/powerpoint/2010/main" val="1420839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15</a:t>
            </a:fld>
            <a:endParaRPr lang="en-US"/>
          </a:p>
        </p:txBody>
      </p:sp>
    </p:spTree>
    <p:extLst>
      <p:ext uri="{BB962C8B-B14F-4D97-AF65-F5344CB8AC3E}">
        <p14:creationId xmlns:p14="http://schemas.microsoft.com/office/powerpoint/2010/main" val="1420839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16</a:t>
            </a:fld>
            <a:endParaRPr lang="en-US"/>
          </a:p>
        </p:txBody>
      </p:sp>
    </p:spTree>
    <p:extLst>
      <p:ext uri="{BB962C8B-B14F-4D97-AF65-F5344CB8AC3E}">
        <p14:creationId xmlns:p14="http://schemas.microsoft.com/office/powerpoint/2010/main" val="142083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2</a:t>
            </a:fld>
            <a:endParaRPr lang="en-US"/>
          </a:p>
        </p:txBody>
      </p:sp>
    </p:spTree>
    <p:extLst>
      <p:ext uri="{BB962C8B-B14F-4D97-AF65-F5344CB8AC3E}">
        <p14:creationId xmlns:p14="http://schemas.microsoft.com/office/powerpoint/2010/main" val="29803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3</a:t>
            </a:fld>
            <a:endParaRPr lang="en-US"/>
          </a:p>
        </p:txBody>
      </p:sp>
    </p:spTree>
    <p:extLst>
      <p:ext uri="{BB962C8B-B14F-4D97-AF65-F5344CB8AC3E}">
        <p14:creationId xmlns:p14="http://schemas.microsoft.com/office/powerpoint/2010/main" val="229344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4</a:t>
            </a:fld>
            <a:endParaRPr lang="en-US"/>
          </a:p>
        </p:txBody>
      </p:sp>
    </p:spTree>
    <p:extLst>
      <p:ext uri="{BB962C8B-B14F-4D97-AF65-F5344CB8AC3E}">
        <p14:creationId xmlns:p14="http://schemas.microsoft.com/office/powerpoint/2010/main" val="254311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5</a:t>
            </a:fld>
            <a:endParaRPr lang="en-US"/>
          </a:p>
        </p:txBody>
      </p:sp>
    </p:spTree>
    <p:extLst>
      <p:ext uri="{BB962C8B-B14F-4D97-AF65-F5344CB8AC3E}">
        <p14:creationId xmlns:p14="http://schemas.microsoft.com/office/powerpoint/2010/main" val="229344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6</a:t>
            </a:fld>
            <a:endParaRPr lang="en-US"/>
          </a:p>
        </p:txBody>
      </p:sp>
    </p:spTree>
    <p:extLst>
      <p:ext uri="{BB962C8B-B14F-4D97-AF65-F5344CB8AC3E}">
        <p14:creationId xmlns:p14="http://schemas.microsoft.com/office/powerpoint/2010/main" val="229344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7</a:t>
            </a:fld>
            <a:endParaRPr lang="en-US"/>
          </a:p>
        </p:txBody>
      </p:sp>
    </p:spTree>
    <p:extLst>
      <p:ext uri="{BB962C8B-B14F-4D97-AF65-F5344CB8AC3E}">
        <p14:creationId xmlns:p14="http://schemas.microsoft.com/office/powerpoint/2010/main" val="229344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8</a:t>
            </a:fld>
            <a:endParaRPr lang="en-US"/>
          </a:p>
        </p:txBody>
      </p:sp>
    </p:spTree>
    <p:extLst>
      <p:ext uri="{BB962C8B-B14F-4D97-AF65-F5344CB8AC3E}">
        <p14:creationId xmlns:p14="http://schemas.microsoft.com/office/powerpoint/2010/main" val="2543118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C628A-18B4-4ED9-A141-3C68664A7F79}" type="slidenum">
              <a:rPr lang="en-US" smtClean="0"/>
              <a:t>10</a:t>
            </a:fld>
            <a:endParaRPr lang="en-US"/>
          </a:p>
        </p:txBody>
      </p:sp>
    </p:spTree>
    <p:extLst>
      <p:ext uri="{BB962C8B-B14F-4D97-AF65-F5344CB8AC3E}">
        <p14:creationId xmlns:p14="http://schemas.microsoft.com/office/powerpoint/2010/main" val="321868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0AF77D-6015-48F5-BF72-018BAB669FF8}" type="datetime1">
              <a:rPr lang="en-US" smtClean="0"/>
              <a:t>11/15/2021</a:t>
            </a:fld>
            <a:endParaRPr lang="en-US"/>
          </a:p>
        </p:txBody>
      </p:sp>
      <p:sp>
        <p:nvSpPr>
          <p:cNvPr id="5" name="Footer Placeholder 4"/>
          <p:cNvSpPr>
            <a:spLocks noGrp="1"/>
          </p:cNvSpPr>
          <p:nvPr>
            <p:ph type="ftr" sz="quarter" idx="11"/>
          </p:nvPr>
        </p:nvSpPr>
        <p:spPr/>
        <p:txBody>
          <a:bodyPr/>
          <a:lstStyle/>
          <a:p>
            <a:r>
              <a:rPr lang="en-US"/>
              <a:t>Annual Agricultural Survey 2017</a:t>
            </a:r>
          </a:p>
        </p:txBody>
      </p:sp>
      <p:sp>
        <p:nvSpPr>
          <p:cNvPr id="6" name="Slide Number Placeholder 5"/>
          <p:cNvSpPr>
            <a:spLocks noGrp="1"/>
          </p:cNvSpPr>
          <p:nvPr>
            <p:ph type="sldNum" sz="quarter" idx="12"/>
          </p:nvPr>
        </p:nvSpPr>
        <p:spPr/>
        <p:txBody>
          <a:bodyPr/>
          <a:lstStyle/>
          <a:p>
            <a:fld id="{85BB5668-DE5D-4B86-BE52-228AC89EB046}" type="slidenum">
              <a:rPr lang="en-US" smtClean="0"/>
              <a:t>‹#›</a:t>
            </a:fld>
            <a:endParaRPr lang="en-US"/>
          </a:p>
        </p:txBody>
      </p:sp>
    </p:spTree>
    <p:extLst>
      <p:ext uri="{BB962C8B-B14F-4D97-AF65-F5344CB8AC3E}">
        <p14:creationId xmlns:p14="http://schemas.microsoft.com/office/powerpoint/2010/main" val="315199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61005-2CD4-497A-B1E0-1C51D4F49918}" type="datetime1">
              <a:rPr lang="en-US" smtClean="0"/>
              <a:t>11/15/2021</a:t>
            </a:fld>
            <a:endParaRPr lang="en-US"/>
          </a:p>
        </p:txBody>
      </p:sp>
      <p:sp>
        <p:nvSpPr>
          <p:cNvPr id="5" name="Footer Placeholder 4"/>
          <p:cNvSpPr>
            <a:spLocks noGrp="1"/>
          </p:cNvSpPr>
          <p:nvPr>
            <p:ph type="ftr" sz="quarter" idx="11"/>
          </p:nvPr>
        </p:nvSpPr>
        <p:spPr/>
        <p:txBody>
          <a:bodyPr/>
          <a:lstStyle/>
          <a:p>
            <a:r>
              <a:rPr lang="en-US"/>
              <a:t>Annual Agricultural Survey 2017</a:t>
            </a:r>
          </a:p>
        </p:txBody>
      </p:sp>
      <p:sp>
        <p:nvSpPr>
          <p:cNvPr id="6" name="Slide Number Placeholder 5"/>
          <p:cNvSpPr>
            <a:spLocks noGrp="1"/>
          </p:cNvSpPr>
          <p:nvPr>
            <p:ph type="sldNum" sz="quarter" idx="12"/>
          </p:nvPr>
        </p:nvSpPr>
        <p:spPr/>
        <p:txBody>
          <a:bodyPr/>
          <a:lstStyle/>
          <a:p>
            <a:fld id="{85BB5668-DE5D-4B86-BE52-228AC89EB046}" type="slidenum">
              <a:rPr lang="en-US" smtClean="0"/>
              <a:t>‹#›</a:t>
            </a:fld>
            <a:endParaRPr lang="en-US"/>
          </a:p>
        </p:txBody>
      </p:sp>
    </p:spTree>
    <p:extLst>
      <p:ext uri="{BB962C8B-B14F-4D97-AF65-F5344CB8AC3E}">
        <p14:creationId xmlns:p14="http://schemas.microsoft.com/office/powerpoint/2010/main" val="76961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FA0940-88B2-43B9-9FEF-D17FE7DF6EDA}" type="datetime1">
              <a:rPr lang="en-US" smtClean="0"/>
              <a:t>11/15/2021</a:t>
            </a:fld>
            <a:endParaRPr lang="en-US"/>
          </a:p>
        </p:txBody>
      </p:sp>
      <p:sp>
        <p:nvSpPr>
          <p:cNvPr id="5" name="Footer Placeholder 4"/>
          <p:cNvSpPr>
            <a:spLocks noGrp="1"/>
          </p:cNvSpPr>
          <p:nvPr>
            <p:ph type="ftr" sz="quarter" idx="11"/>
          </p:nvPr>
        </p:nvSpPr>
        <p:spPr/>
        <p:txBody>
          <a:bodyPr/>
          <a:lstStyle/>
          <a:p>
            <a:r>
              <a:rPr lang="en-US"/>
              <a:t>Annual Agricultural Survey 2017</a:t>
            </a:r>
          </a:p>
        </p:txBody>
      </p:sp>
      <p:sp>
        <p:nvSpPr>
          <p:cNvPr id="6" name="Slide Number Placeholder 5"/>
          <p:cNvSpPr>
            <a:spLocks noGrp="1"/>
          </p:cNvSpPr>
          <p:nvPr>
            <p:ph type="sldNum" sz="quarter" idx="12"/>
          </p:nvPr>
        </p:nvSpPr>
        <p:spPr/>
        <p:txBody>
          <a:bodyPr/>
          <a:lstStyle/>
          <a:p>
            <a:fld id="{85BB5668-DE5D-4B86-BE52-228AC89EB046}" type="slidenum">
              <a:rPr lang="en-US" smtClean="0"/>
              <a:t>‹#›</a:t>
            </a:fld>
            <a:endParaRPr lang="en-US"/>
          </a:p>
        </p:txBody>
      </p:sp>
    </p:spTree>
    <p:extLst>
      <p:ext uri="{BB962C8B-B14F-4D97-AF65-F5344CB8AC3E}">
        <p14:creationId xmlns:p14="http://schemas.microsoft.com/office/powerpoint/2010/main" val="168945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Content Placeholder 6"/>
          <p:cNvSpPr>
            <a:spLocks noGrp="1"/>
          </p:cNvSpPr>
          <p:nvPr>
            <p:ph sz="quarter" idx="13"/>
          </p:nvPr>
        </p:nvSpPr>
        <p:spPr>
          <a:xfrm>
            <a:off x="838200" y="1828800"/>
            <a:ext cx="105156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a:stretch>
            <a:fillRect/>
          </a:stretch>
        </p:blipFill>
        <p:spPr>
          <a:xfrm>
            <a:off x="838200" y="421348"/>
            <a:ext cx="1658256" cy="1353429"/>
          </a:xfrm>
          <a:prstGeom prst="rect">
            <a:avLst/>
          </a:prstGeom>
        </p:spPr>
      </p:pic>
      <p:pic>
        <p:nvPicPr>
          <p:cNvPr id="9" name="Picture 8"/>
          <p:cNvPicPr>
            <a:picLocks noChangeAspect="1"/>
          </p:cNvPicPr>
          <p:nvPr userDrawn="1"/>
        </p:nvPicPr>
        <p:blipFill>
          <a:blip r:embed="rId3"/>
          <a:stretch>
            <a:fillRect/>
          </a:stretch>
        </p:blipFill>
        <p:spPr>
          <a:xfrm>
            <a:off x="10128398" y="365125"/>
            <a:ext cx="1225402" cy="1316850"/>
          </a:xfrm>
          <a:prstGeom prst="rect">
            <a:avLst/>
          </a:prstGeom>
        </p:spPr>
      </p:pic>
      <p:cxnSp>
        <p:nvCxnSpPr>
          <p:cNvPr id="10" name="Straight Connector 9"/>
          <p:cNvCxnSpPr/>
          <p:nvPr userDrawn="1"/>
        </p:nvCxnSpPr>
        <p:spPr>
          <a:xfrm>
            <a:off x="838200" y="1850928"/>
            <a:ext cx="10515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Footer Placeholder 15"/>
          <p:cNvSpPr>
            <a:spLocks noGrp="1"/>
          </p:cNvSpPr>
          <p:nvPr>
            <p:ph type="ftr" sz="quarter" idx="4294967295"/>
          </p:nvPr>
        </p:nvSpPr>
        <p:spPr>
          <a:xfrm>
            <a:off x="350981" y="6356350"/>
            <a:ext cx="11102109" cy="365125"/>
          </a:xfrm>
          <a:blipFill>
            <a:blip r:embed="rId4">
              <a:alphaModFix amt="53000"/>
            </a:blip>
            <a:stretch>
              <a:fillRect/>
            </a:stretch>
          </a:blipFill>
        </p:spPr>
        <p:txBody>
          <a:bodyPr/>
          <a:lstStyle>
            <a:lvl1pPr>
              <a:defRPr sz="2400">
                <a:latin typeface="Arial Narrow" panose="020B0606020202030204" pitchFamily="34" charset="0"/>
              </a:defRPr>
            </a:lvl1pPr>
          </a:lstStyle>
          <a:p>
            <a:r>
              <a:rPr lang="en-US" b="1" dirty="0">
                <a:solidFill>
                  <a:srgbClr val="0070C0"/>
                </a:solidFill>
                <a:ea typeface="+mj-ea"/>
                <a:cs typeface="+mj-cs"/>
              </a:rPr>
              <a:t>Annual Agricultural Survey 2017</a:t>
            </a:r>
          </a:p>
        </p:txBody>
      </p:sp>
    </p:spTree>
    <p:extLst>
      <p:ext uri="{BB962C8B-B14F-4D97-AF65-F5344CB8AC3E}">
        <p14:creationId xmlns:p14="http://schemas.microsoft.com/office/powerpoint/2010/main" val="154130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F5109-DD37-442D-8DE4-F686D03E5BDC}" type="datetime1">
              <a:rPr lang="en-US" smtClean="0"/>
              <a:t>11/15/2021</a:t>
            </a:fld>
            <a:endParaRPr lang="en-US"/>
          </a:p>
        </p:txBody>
      </p:sp>
      <p:sp>
        <p:nvSpPr>
          <p:cNvPr id="5" name="Footer Placeholder 4"/>
          <p:cNvSpPr>
            <a:spLocks noGrp="1"/>
          </p:cNvSpPr>
          <p:nvPr>
            <p:ph type="ftr" sz="quarter" idx="11"/>
          </p:nvPr>
        </p:nvSpPr>
        <p:spPr/>
        <p:txBody>
          <a:bodyPr/>
          <a:lstStyle/>
          <a:p>
            <a:r>
              <a:rPr lang="en-US"/>
              <a:t>Annual Agricultural Survey 2017</a:t>
            </a:r>
          </a:p>
        </p:txBody>
      </p:sp>
      <p:sp>
        <p:nvSpPr>
          <p:cNvPr id="6" name="Slide Number Placeholder 5"/>
          <p:cNvSpPr>
            <a:spLocks noGrp="1"/>
          </p:cNvSpPr>
          <p:nvPr>
            <p:ph type="sldNum" sz="quarter" idx="12"/>
          </p:nvPr>
        </p:nvSpPr>
        <p:spPr/>
        <p:txBody>
          <a:bodyPr/>
          <a:lstStyle/>
          <a:p>
            <a:fld id="{85BB5668-DE5D-4B86-BE52-228AC89EB046}" type="slidenum">
              <a:rPr lang="en-US" smtClean="0"/>
              <a:t>‹#›</a:t>
            </a:fld>
            <a:endParaRPr lang="en-US"/>
          </a:p>
        </p:txBody>
      </p:sp>
    </p:spTree>
    <p:extLst>
      <p:ext uri="{BB962C8B-B14F-4D97-AF65-F5344CB8AC3E}">
        <p14:creationId xmlns:p14="http://schemas.microsoft.com/office/powerpoint/2010/main" val="364398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24BD5-1512-423B-8EB1-CEAB76EE4F94}" type="datetime1">
              <a:rPr lang="en-US" smtClean="0"/>
              <a:t>11/15/2021</a:t>
            </a:fld>
            <a:endParaRPr lang="en-US"/>
          </a:p>
        </p:txBody>
      </p:sp>
      <p:sp>
        <p:nvSpPr>
          <p:cNvPr id="5" name="Footer Placeholder 4"/>
          <p:cNvSpPr>
            <a:spLocks noGrp="1"/>
          </p:cNvSpPr>
          <p:nvPr>
            <p:ph type="ftr" sz="quarter" idx="11"/>
          </p:nvPr>
        </p:nvSpPr>
        <p:spPr/>
        <p:txBody>
          <a:bodyPr/>
          <a:lstStyle/>
          <a:p>
            <a:r>
              <a:rPr lang="en-US"/>
              <a:t>Annual Agricultural Survey 2017</a:t>
            </a:r>
          </a:p>
        </p:txBody>
      </p:sp>
      <p:sp>
        <p:nvSpPr>
          <p:cNvPr id="6" name="Slide Number Placeholder 5"/>
          <p:cNvSpPr>
            <a:spLocks noGrp="1"/>
          </p:cNvSpPr>
          <p:nvPr>
            <p:ph type="sldNum" sz="quarter" idx="12"/>
          </p:nvPr>
        </p:nvSpPr>
        <p:spPr/>
        <p:txBody>
          <a:bodyPr/>
          <a:lstStyle/>
          <a:p>
            <a:fld id="{85BB5668-DE5D-4B86-BE52-228AC89EB046}" type="slidenum">
              <a:rPr lang="en-US" smtClean="0"/>
              <a:t>‹#›</a:t>
            </a:fld>
            <a:endParaRPr lang="en-US"/>
          </a:p>
        </p:txBody>
      </p:sp>
    </p:spTree>
    <p:extLst>
      <p:ext uri="{BB962C8B-B14F-4D97-AF65-F5344CB8AC3E}">
        <p14:creationId xmlns:p14="http://schemas.microsoft.com/office/powerpoint/2010/main" val="138164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002060"/>
                </a:solidFill>
                <a:latin typeface="Arial Narrow" panose="020B0606020202030204" pitchFamily="34" charset="0"/>
              </a:defRPr>
            </a:lvl1pPr>
          </a:lstStyle>
          <a:p>
            <a:r>
              <a:rPr lang="en-US" dirty="0"/>
              <a:t>                               Title Text </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stretch>
            <a:fillRect/>
          </a:stretch>
        </p:blipFill>
        <p:spPr>
          <a:xfrm>
            <a:off x="838200" y="421348"/>
            <a:ext cx="1658256" cy="1353429"/>
          </a:xfrm>
          <a:prstGeom prst="rect">
            <a:avLst/>
          </a:prstGeom>
        </p:spPr>
      </p:pic>
      <p:pic>
        <p:nvPicPr>
          <p:cNvPr id="9" name="Picture 8"/>
          <p:cNvPicPr>
            <a:picLocks noChangeAspect="1"/>
          </p:cNvPicPr>
          <p:nvPr userDrawn="1"/>
        </p:nvPicPr>
        <p:blipFill>
          <a:blip r:embed="rId3"/>
          <a:stretch>
            <a:fillRect/>
          </a:stretch>
        </p:blipFill>
        <p:spPr>
          <a:xfrm>
            <a:off x="10128398" y="365125"/>
            <a:ext cx="1225402" cy="1316850"/>
          </a:xfrm>
          <a:prstGeom prst="rect">
            <a:avLst/>
          </a:prstGeom>
        </p:spPr>
      </p:pic>
      <p:sp>
        <p:nvSpPr>
          <p:cNvPr id="10" name="Footer Placeholder 15"/>
          <p:cNvSpPr>
            <a:spLocks noGrp="1"/>
          </p:cNvSpPr>
          <p:nvPr>
            <p:ph type="ftr" sz="quarter" idx="4294967295"/>
          </p:nvPr>
        </p:nvSpPr>
        <p:spPr>
          <a:xfrm>
            <a:off x="350981" y="6356350"/>
            <a:ext cx="11102109" cy="365125"/>
          </a:xfrm>
          <a:blipFill>
            <a:blip r:embed="rId4">
              <a:alphaModFix amt="53000"/>
            </a:blip>
            <a:stretch>
              <a:fillRect/>
            </a:stretch>
          </a:blipFill>
        </p:spPr>
        <p:txBody>
          <a:bodyPr/>
          <a:lstStyle>
            <a:lvl1pPr>
              <a:defRPr sz="2400">
                <a:latin typeface="Arial Narrow" panose="020B0606020202030204" pitchFamily="34" charset="0"/>
              </a:defRPr>
            </a:lvl1pPr>
          </a:lstStyle>
          <a:p>
            <a:r>
              <a:rPr lang="en-US" b="1" dirty="0">
                <a:solidFill>
                  <a:srgbClr val="0070C0"/>
                </a:solidFill>
                <a:ea typeface="+mj-ea"/>
                <a:cs typeface="+mj-cs"/>
              </a:rPr>
              <a:t>Annual Agricultural Survey 2017</a:t>
            </a:r>
          </a:p>
        </p:txBody>
      </p:sp>
      <p:cxnSp>
        <p:nvCxnSpPr>
          <p:cNvPr id="14" name="Straight Connector 13"/>
          <p:cNvCxnSpPr/>
          <p:nvPr userDrawn="1"/>
        </p:nvCxnSpPr>
        <p:spPr>
          <a:xfrm>
            <a:off x="838200" y="1723928"/>
            <a:ext cx="10515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58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66530E-3D9B-42F7-B819-084953FA4373}" type="datetime1">
              <a:rPr lang="en-US" smtClean="0"/>
              <a:t>11/15/2021</a:t>
            </a:fld>
            <a:endParaRPr lang="en-US"/>
          </a:p>
        </p:txBody>
      </p:sp>
      <p:sp>
        <p:nvSpPr>
          <p:cNvPr id="8" name="Footer Placeholder 7"/>
          <p:cNvSpPr>
            <a:spLocks noGrp="1"/>
          </p:cNvSpPr>
          <p:nvPr>
            <p:ph type="ftr" sz="quarter" idx="11"/>
          </p:nvPr>
        </p:nvSpPr>
        <p:spPr/>
        <p:txBody>
          <a:bodyPr/>
          <a:lstStyle/>
          <a:p>
            <a:r>
              <a:rPr lang="en-US"/>
              <a:t>Annual Agricultural Survey 2017</a:t>
            </a:r>
          </a:p>
        </p:txBody>
      </p:sp>
      <p:sp>
        <p:nvSpPr>
          <p:cNvPr id="9" name="Slide Number Placeholder 8"/>
          <p:cNvSpPr>
            <a:spLocks noGrp="1"/>
          </p:cNvSpPr>
          <p:nvPr>
            <p:ph type="sldNum" sz="quarter" idx="12"/>
          </p:nvPr>
        </p:nvSpPr>
        <p:spPr/>
        <p:txBody>
          <a:bodyPr/>
          <a:lstStyle/>
          <a:p>
            <a:fld id="{85BB5668-DE5D-4B86-BE52-228AC89EB046}" type="slidenum">
              <a:rPr lang="en-US" smtClean="0"/>
              <a:t>‹#›</a:t>
            </a:fld>
            <a:endParaRPr lang="en-US"/>
          </a:p>
        </p:txBody>
      </p:sp>
    </p:spTree>
    <p:extLst>
      <p:ext uri="{BB962C8B-B14F-4D97-AF65-F5344CB8AC3E}">
        <p14:creationId xmlns:p14="http://schemas.microsoft.com/office/powerpoint/2010/main" val="381677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CBECEE-0307-475A-8DA7-555E0ED992C8}" type="datetime1">
              <a:rPr lang="en-US" smtClean="0"/>
              <a:t>11/15/2021</a:t>
            </a:fld>
            <a:endParaRPr lang="en-US"/>
          </a:p>
        </p:txBody>
      </p:sp>
      <p:sp>
        <p:nvSpPr>
          <p:cNvPr id="4" name="Footer Placeholder 3"/>
          <p:cNvSpPr>
            <a:spLocks noGrp="1"/>
          </p:cNvSpPr>
          <p:nvPr>
            <p:ph type="ftr" sz="quarter" idx="11"/>
          </p:nvPr>
        </p:nvSpPr>
        <p:spPr/>
        <p:txBody>
          <a:bodyPr/>
          <a:lstStyle/>
          <a:p>
            <a:r>
              <a:rPr lang="en-US"/>
              <a:t>Annual Agricultural Survey 2017</a:t>
            </a:r>
          </a:p>
        </p:txBody>
      </p:sp>
      <p:sp>
        <p:nvSpPr>
          <p:cNvPr id="5" name="Slide Number Placeholder 4"/>
          <p:cNvSpPr>
            <a:spLocks noGrp="1"/>
          </p:cNvSpPr>
          <p:nvPr>
            <p:ph type="sldNum" sz="quarter" idx="12"/>
          </p:nvPr>
        </p:nvSpPr>
        <p:spPr/>
        <p:txBody>
          <a:bodyPr/>
          <a:lstStyle/>
          <a:p>
            <a:fld id="{85BB5668-DE5D-4B86-BE52-228AC89EB046}" type="slidenum">
              <a:rPr lang="en-US" smtClean="0"/>
              <a:t>‹#›</a:t>
            </a:fld>
            <a:endParaRPr lang="en-US"/>
          </a:p>
        </p:txBody>
      </p:sp>
    </p:spTree>
    <p:extLst>
      <p:ext uri="{BB962C8B-B14F-4D97-AF65-F5344CB8AC3E}">
        <p14:creationId xmlns:p14="http://schemas.microsoft.com/office/powerpoint/2010/main" val="182835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4CDF3-17F2-4B80-83C8-FF1107D711AC}" type="datetime1">
              <a:rPr lang="en-US" smtClean="0"/>
              <a:t>11/15/2021</a:t>
            </a:fld>
            <a:endParaRPr lang="en-US"/>
          </a:p>
        </p:txBody>
      </p:sp>
      <p:sp>
        <p:nvSpPr>
          <p:cNvPr id="3" name="Footer Placeholder 2"/>
          <p:cNvSpPr>
            <a:spLocks noGrp="1"/>
          </p:cNvSpPr>
          <p:nvPr>
            <p:ph type="ftr" sz="quarter" idx="11"/>
          </p:nvPr>
        </p:nvSpPr>
        <p:spPr/>
        <p:txBody>
          <a:bodyPr/>
          <a:lstStyle/>
          <a:p>
            <a:r>
              <a:rPr lang="en-US"/>
              <a:t>Annual Agricultural Survey 2017</a:t>
            </a:r>
          </a:p>
        </p:txBody>
      </p:sp>
      <p:sp>
        <p:nvSpPr>
          <p:cNvPr id="4" name="Slide Number Placeholder 3"/>
          <p:cNvSpPr>
            <a:spLocks noGrp="1"/>
          </p:cNvSpPr>
          <p:nvPr>
            <p:ph type="sldNum" sz="quarter" idx="12"/>
          </p:nvPr>
        </p:nvSpPr>
        <p:spPr/>
        <p:txBody>
          <a:bodyPr/>
          <a:lstStyle/>
          <a:p>
            <a:fld id="{85BB5668-DE5D-4B86-BE52-228AC89EB046}" type="slidenum">
              <a:rPr lang="en-US" smtClean="0"/>
              <a:t>‹#›</a:t>
            </a:fld>
            <a:endParaRPr lang="en-US"/>
          </a:p>
        </p:txBody>
      </p:sp>
    </p:spTree>
    <p:extLst>
      <p:ext uri="{BB962C8B-B14F-4D97-AF65-F5344CB8AC3E}">
        <p14:creationId xmlns:p14="http://schemas.microsoft.com/office/powerpoint/2010/main" val="181148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CEF139-4B69-4077-9A0B-9908BC9DF29A}" type="datetime1">
              <a:rPr lang="en-US" smtClean="0"/>
              <a:t>11/15/2021</a:t>
            </a:fld>
            <a:endParaRPr lang="en-US"/>
          </a:p>
        </p:txBody>
      </p:sp>
      <p:sp>
        <p:nvSpPr>
          <p:cNvPr id="6" name="Footer Placeholder 5"/>
          <p:cNvSpPr>
            <a:spLocks noGrp="1"/>
          </p:cNvSpPr>
          <p:nvPr>
            <p:ph type="ftr" sz="quarter" idx="11"/>
          </p:nvPr>
        </p:nvSpPr>
        <p:spPr/>
        <p:txBody>
          <a:bodyPr/>
          <a:lstStyle/>
          <a:p>
            <a:r>
              <a:rPr lang="en-US"/>
              <a:t>Annual Agricultural Survey 2017</a:t>
            </a:r>
          </a:p>
        </p:txBody>
      </p:sp>
      <p:sp>
        <p:nvSpPr>
          <p:cNvPr id="7" name="Slide Number Placeholder 6"/>
          <p:cNvSpPr>
            <a:spLocks noGrp="1"/>
          </p:cNvSpPr>
          <p:nvPr>
            <p:ph type="sldNum" sz="quarter" idx="12"/>
          </p:nvPr>
        </p:nvSpPr>
        <p:spPr/>
        <p:txBody>
          <a:bodyPr/>
          <a:lstStyle/>
          <a:p>
            <a:fld id="{85BB5668-DE5D-4B86-BE52-228AC89EB046}" type="slidenum">
              <a:rPr lang="en-US" smtClean="0"/>
              <a:t>‹#›</a:t>
            </a:fld>
            <a:endParaRPr lang="en-US"/>
          </a:p>
        </p:txBody>
      </p:sp>
    </p:spTree>
    <p:extLst>
      <p:ext uri="{BB962C8B-B14F-4D97-AF65-F5344CB8AC3E}">
        <p14:creationId xmlns:p14="http://schemas.microsoft.com/office/powerpoint/2010/main" val="197606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1D3E6-CA4F-4E7D-9003-CF5562F3562A}" type="datetime1">
              <a:rPr lang="en-US" smtClean="0"/>
              <a:t>11/15/2021</a:t>
            </a:fld>
            <a:endParaRPr lang="en-US"/>
          </a:p>
        </p:txBody>
      </p:sp>
      <p:sp>
        <p:nvSpPr>
          <p:cNvPr id="6" name="Footer Placeholder 5"/>
          <p:cNvSpPr>
            <a:spLocks noGrp="1"/>
          </p:cNvSpPr>
          <p:nvPr>
            <p:ph type="ftr" sz="quarter" idx="11"/>
          </p:nvPr>
        </p:nvSpPr>
        <p:spPr/>
        <p:txBody>
          <a:bodyPr/>
          <a:lstStyle/>
          <a:p>
            <a:r>
              <a:rPr lang="en-US"/>
              <a:t>Annual Agricultural Survey 2017</a:t>
            </a:r>
          </a:p>
        </p:txBody>
      </p:sp>
      <p:sp>
        <p:nvSpPr>
          <p:cNvPr id="7" name="Slide Number Placeholder 6"/>
          <p:cNvSpPr>
            <a:spLocks noGrp="1"/>
          </p:cNvSpPr>
          <p:nvPr>
            <p:ph type="sldNum" sz="quarter" idx="12"/>
          </p:nvPr>
        </p:nvSpPr>
        <p:spPr/>
        <p:txBody>
          <a:bodyPr/>
          <a:lstStyle/>
          <a:p>
            <a:fld id="{85BB5668-DE5D-4B86-BE52-228AC89EB046}" type="slidenum">
              <a:rPr lang="en-US" smtClean="0"/>
              <a:t>‹#›</a:t>
            </a:fld>
            <a:endParaRPr lang="en-US"/>
          </a:p>
        </p:txBody>
      </p:sp>
    </p:spTree>
    <p:extLst>
      <p:ext uri="{BB962C8B-B14F-4D97-AF65-F5344CB8AC3E}">
        <p14:creationId xmlns:p14="http://schemas.microsoft.com/office/powerpoint/2010/main" val="189258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1EEBF-0D2B-4D17-9569-254067046918}" type="datetime1">
              <a:rPr lang="en-US" smtClean="0"/>
              <a:t>11/15/2021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Annual Agricultural Survey 2017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5668-DE5D-4B86-BE52-228AC89EB046}" type="slidenum">
              <a:rPr lang="en-US" smtClean="0"/>
              <a:t>‹#›</a:t>
            </a:fld>
            <a:endParaRPr lang="en-US"/>
          </a:p>
        </p:txBody>
      </p:sp>
    </p:spTree>
    <p:extLst>
      <p:ext uri="{BB962C8B-B14F-4D97-AF65-F5344CB8AC3E}">
        <p14:creationId xmlns:p14="http://schemas.microsoft.com/office/powerpoint/2010/main" val="2669442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087" y="2282393"/>
            <a:ext cx="10515600" cy="1594664"/>
          </a:xfrm>
        </p:spPr>
        <p:txBody>
          <a:bodyPr>
            <a:normAutofit fontScale="90000"/>
          </a:bodyPr>
          <a:lstStyle/>
          <a:p>
            <a:pPr algn="ctr"/>
            <a:r>
              <a:rPr lang="en-US" sz="4800" dirty="0">
                <a:solidFill>
                  <a:srgbClr val="0070C0"/>
                </a:solidFill>
                <a:latin typeface="Arial Narrow" panose="020B0606020202030204" pitchFamily="34" charset="0"/>
              </a:rPr>
              <a:t/>
            </a:r>
            <a:br>
              <a:rPr lang="en-US" sz="4800" dirty="0">
                <a:solidFill>
                  <a:srgbClr val="0070C0"/>
                </a:solidFill>
                <a:latin typeface="Arial Narrow" panose="020B0606020202030204" pitchFamily="34" charset="0"/>
              </a:rPr>
            </a:br>
            <a:r>
              <a:rPr lang="en-US" sz="4800" dirty="0">
                <a:solidFill>
                  <a:srgbClr val="0070C0"/>
                </a:solidFill>
                <a:latin typeface="Arial Narrow" panose="020B0606020202030204" pitchFamily="34" charset="0"/>
              </a:rPr>
              <a:t>		 </a:t>
            </a:r>
            <a:br>
              <a:rPr lang="en-US" sz="4800" dirty="0">
                <a:solidFill>
                  <a:srgbClr val="0070C0"/>
                </a:solidFill>
                <a:latin typeface="Arial Narrow" panose="020B0606020202030204" pitchFamily="34" charset="0"/>
              </a:rPr>
            </a:br>
            <a:r>
              <a:rPr lang="en-US" sz="4800" dirty="0">
                <a:solidFill>
                  <a:srgbClr val="0070C0"/>
                </a:solidFill>
                <a:latin typeface="Arial Narrow" panose="020B0606020202030204" pitchFamily="34" charset="0"/>
              </a:rPr>
              <a:t>		</a:t>
            </a:r>
            <a:br>
              <a:rPr lang="en-US" sz="4800" dirty="0">
                <a:solidFill>
                  <a:srgbClr val="0070C0"/>
                </a:solidFill>
                <a:latin typeface="Arial Narrow" panose="020B0606020202030204" pitchFamily="34" charset="0"/>
              </a:rPr>
            </a:br>
            <a:r>
              <a:rPr lang="en-US" sz="4800" dirty="0">
                <a:solidFill>
                  <a:srgbClr val="0070C0"/>
                </a:solidFill>
                <a:latin typeface="Arial Narrow" panose="020B0606020202030204" pitchFamily="34" charset="0"/>
              </a:rPr>
              <a:t>			</a:t>
            </a:r>
            <a:r>
              <a:rPr lang="en-US" sz="4800" dirty="0" smtClean="0">
                <a:solidFill>
                  <a:srgbClr val="0070C0"/>
                </a:solidFill>
                <a:latin typeface="Arial Narrow" panose="020B0606020202030204" pitchFamily="34" charset="0"/>
              </a:rPr>
              <a:t/>
            </a:r>
            <a:br>
              <a:rPr lang="en-US" sz="4800" dirty="0" smtClean="0">
                <a:solidFill>
                  <a:srgbClr val="0070C0"/>
                </a:solidFill>
                <a:latin typeface="Arial Narrow" panose="020B0606020202030204" pitchFamily="34" charset="0"/>
              </a:rPr>
            </a:br>
            <a:r>
              <a:rPr lang="en-US" sz="4800" dirty="0">
                <a:solidFill>
                  <a:srgbClr val="0070C0"/>
                </a:solidFill>
                <a:latin typeface="Arial Narrow" panose="020B0606020202030204" pitchFamily="34" charset="0"/>
              </a:rPr>
              <a:t/>
            </a:r>
            <a:br>
              <a:rPr lang="en-US" sz="4800" dirty="0">
                <a:solidFill>
                  <a:srgbClr val="0070C0"/>
                </a:solidFill>
                <a:latin typeface="Arial Narrow" panose="020B0606020202030204" pitchFamily="34" charset="0"/>
              </a:rPr>
            </a:br>
            <a:r>
              <a:rPr lang="en-US" sz="4800" dirty="0" smtClean="0">
                <a:solidFill>
                  <a:srgbClr val="0070C0"/>
                </a:solidFill>
                <a:latin typeface="Arial Narrow" panose="020B0606020202030204" pitchFamily="34" charset="0"/>
              </a:rPr>
              <a:t/>
            </a:r>
            <a:br>
              <a:rPr lang="en-US" sz="4800" dirty="0" smtClean="0">
                <a:solidFill>
                  <a:srgbClr val="0070C0"/>
                </a:solidFill>
                <a:latin typeface="Arial Narrow" panose="020B0606020202030204" pitchFamily="34" charset="0"/>
              </a:rPr>
            </a:br>
            <a:r>
              <a:rPr lang="en-US" sz="4400" dirty="0">
                <a:solidFill>
                  <a:srgbClr val="0070C0"/>
                </a:solidFill>
                <a:latin typeface="Arial Narrow" panose="020B0606020202030204" pitchFamily="34" charset="0"/>
              </a:rPr>
              <a:t/>
            </a:r>
            <a:br>
              <a:rPr lang="en-US" sz="4400" dirty="0">
                <a:solidFill>
                  <a:srgbClr val="0070C0"/>
                </a:solidFill>
                <a:latin typeface="Arial Narrow" panose="020B0606020202030204" pitchFamily="34" charset="0"/>
              </a:rPr>
            </a:br>
            <a:r>
              <a:rPr lang="en-US" sz="4400" b="1" dirty="0">
                <a:latin typeface="Arial Narrow" panose="020B0606020202030204" pitchFamily="34" charset="0"/>
              </a:rPr>
              <a:t>Uganda Bureau of Statistics</a:t>
            </a:r>
            <a:r>
              <a:rPr lang="en-US" sz="5300" dirty="0">
                <a:solidFill>
                  <a:srgbClr val="0070C0"/>
                </a:solidFill>
                <a:latin typeface="Arial Narrow" panose="020B0606020202030204" pitchFamily="34" charset="0"/>
              </a:rPr>
              <a:t/>
            </a:r>
            <a:br>
              <a:rPr lang="en-US" sz="5300" dirty="0">
                <a:solidFill>
                  <a:srgbClr val="0070C0"/>
                </a:solidFill>
                <a:latin typeface="Arial Narrow" panose="020B0606020202030204" pitchFamily="34" charset="0"/>
              </a:rPr>
            </a:br>
            <a:r>
              <a:rPr lang="en-US" sz="4800" dirty="0" smtClean="0">
                <a:solidFill>
                  <a:srgbClr val="0070C0"/>
                </a:solidFill>
                <a:latin typeface="Arial Narrow" panose="020B0606020202030204" pitchFamily="34" charset="0"/>
              </a:rPr>
              <a:t/>
            </a:r>
            <a:br>
              <a:rPr lang="en-US" sz="4800" dirty="0" smtClean="0">
                <a:solidFill>
                  <a:srgbClr val="0070C0"/>
                </a:solidFill>
                <a:latin typeface="Arial Narrow" panose="020B0606020202030204" pitchFamily="34" charset="0"/>
              </a:rPr>
            </a:br>
            <a:r>
              <a:rPr lang="en-US" sz="4800" dirty="0" smtClean="0">
                <a:solidFill>
                  <a:srgbClr val="0070C0"/>
                </a:solidFill>
                <a:latin typeface="Arial Narrow" panose="020B0606020202030204" pitchFamily="34" charset="0"/>
              </a:rPr>
              <a:t/>
            </a:r>
            <a:br>
              <a:rPr lang="en-US" sz="4800" dirty="0" smtClean="0">
                <a:solidFill>
                  <a:srgbClr val="0070C0"/>
                </a:solidFill>
                <a:latin typeface="Arial Narrow" panose="020B0606020202030204" pitchFamily="34" charset="0"/>
              </a:rPr>
            </a:br>
            <a:r>
              <a:rPr lang="en-US" sz="5300" b="1" dirty="0" smtClean="0">
                <a:solidFill>
                  <a:srgbClr val="002060"/>
                </a:solidFill>
                <a:latin typeface="Arial Narrow" panose="020B0606020202030204" pitchFamily="34" charset="0"/>
              </a:rPr>
              <a:t>Annual </a:t>
            </a:r>
            <a:r>
              <a:rPr lang="en-US" sz="5300" b="1" dirty="0">
                <a:solidFill>
                  <a:srgbClr val="002060"/>
                </a:solidFill>
                <a:latin typeface="Arial Narrow" panose="020B0606020202030204" pitchFamily="34" charset="0"/>
              </a:rPr>
              <a:t>Agricultural Survey </a:t>
            </a:r>
            <a:r>
              <a:rPr lang="en-US" sz="5300" b="1" dirty="0" smtClean="0">
                <a:solidFill>
                  <a:srgbClr val="002060"/>
                </a:solidFill>
                <a:latin typeface="Arial Narrow" panose="020B0606020202030204" pitchFamily="34" charset="0"/>
              </a:rPr>
              <a:t>2019</a:t>
            </a:r>
            <a:r>
              <a:rPr lang="en-US" sz="5300" b="1" dirty="0">
                <a:solidFill>
                  <a:srgbClr val="002060"/>
                </a:solidFill>
                <a:latin typeface="Arial Narrow" panose="020B0606020202030204" pitchFamily="34" charset="0"/>
              </a:rPr>
              <a:t/>
            </a:r>
            <a:br>
              <a:rPr lang="en-US" sz="5300" b="1" dirty="0">
                <a:solidFill>
                  <a:srgbClr val="002060"/>
                </a:solidFill>
                <a:latin typeface="Arial Narrow" panose="020B0606020202030204" pitchFamily="34" charset="0"/>
              </a:rPr>
            </a:br>
            <a:r>
              <a:rPr lang="en-US" sz="4000" b="1" dirty="0">
                <a:solidFill>
                  <a:srgbClr val="002060"/>
                </a:solidFill>
                <a:latin typeface="Arial Narrow" panose="020B0606020202030204" pitchFamily="34" charset="0"/>
              </a:rPr>
              <a:t>Key Findings</a:t>
            </a:r>
            <a:endParaRPr lang="en-US" sz="5300" dirty="0">
              <a:solidFill>
                <a:srgbClr val="002060"/>
              </a:solidFill>
              <a:latin typeface="Arial Narrow" panose="020B0606020202030204" pitchFamily="34" charset="0"/>
            </a:endParaRPr>
          </a:p>
        </p:txBody>
      </p:sp>
      <p:sp>
        <p:nvSpPr>
          <p:cNvPr id="3" name="Subtitle 2"/>
          <p:cNvSpPr>
            <a:spLocks noGrp="1"/>
          </p:cNvSpPr>
          <p:nvPr>
            <p:ph type="body" idx="1"/>
          </p:nvPr>
        </p:nvSpPr>
        <p:spPr>
          <a:xfrm>
            <a:off x="785668" y="4931209"/>
            <a:ext cx="10515600" cy="1500187"/>
          </a:xfrm>
        </p:spPr>
        <p:txBody>
          <a:bodyPr>
            <a:normAutofit fontScale="40000" lnSpcReduction="20000"/>
          </a:bodyPr>
          <a:lstStyle/>
          <a:p>
            <a:endParaRPr lang="en-US" sz="3200" b="1" dirty="0">
              <a:solidFill>
                <a:schemeClr val="tx1"/>
              </a:solidFill>
              <a:latin typeface="Bell MT" panose="02020503060305020303" pitchFamily="18" charset="0"/>
              <a:ea typeface="+mj-ea"/>
              <a:cs typeface="+mj-cs"/>
            </a:endParaRPr>
          </a:p>
          <a:p>
            <a:endParaRPr lang="en-US" sz="3200" b="1" dirty="0">
              <a:solidFill>
                <a:schemeClr val="tx1"/>
              </a:solidFill>
              <a:latin typeface="Bell MT" panose="02020503060305020303" pitchFamily="18" charset="0"/>
              <a:ea typeface="+mj-ea"/>
              <a:cs typeface="+mj-cs"/>
            </a:endParaRPr>
          </a:p>
          <a:p>
            <a:r>
              <a:rPr lang="en-US" sz="4500" b="1" dirty="0" smtClean="0">
                <a:solidFill>
                  <a:schemeClr val="tx1"/>
                </a:solidFill>
                <a:latin typeface="Arial Narrow" panose="020B0606020202030204" pitchFamily="34" charset="0"/>
                <a:ea typeface="+mj-ea"/>
                <a:cs typeface="+mj-cs"/>
              </a:rPr>
              <a:t>Ronald Ssombwe</a:t>
            </a:r>
            <a:endParaRPr lang="en-US" sz="4500" b="1" dirty="0">
              <a:solidFill>
                <a:schemeClr val="tx1"/>
              </a:solidFill>
              <a:latin typeface="Arial Narrow" panose="020B0606020202030204" pitchFamily="34" charset="0"/>
              <a:ea typeface="+mj-ea"/>
              <a:cs typeface="+mj-cs"/>
            </a:endParaRPr>
          </a:p>
          <a:p>
            <a:r>
              <a:rPr lang="en-US" sz="4500" b="1" dirty="0" smtClean="0">
                <a:solidFill>
                  <a:schemeClr val="tx1"/>
                </a:solidFill>
                <a:latin typeface="Arial Narrow" panose="020B0606020202030204" pitchFamily="34" charset="0"/>
                <a:ea typeface="+mj-ea"/>
                <a:cs typeface="+mj-cs"/>
              </a:rPr>
              <a:t>Principal Statistician</a:t>
            </a:r>
            <a:endParaRPr lang="en-US" sz="4500" b="1" dirty="0">
              <a:solidFill>
                <a:schemeClr val="tx1"/>
              </a:solidFill>
              <a:latin typeface="Arial Narrow" panose="020B0606020202030204" pitchFamily="34" charset="0"/>
              <a:ea typeface="+mj-ea"/>
              <a:cs typeface="+mj-cs"/>
            </a:endParaRPr>
          </a:p>
          <a:p>
            <a:r>
              <a:rPr lang="en-US" sz="4500" b="1" dirty="0" smtClean="0">
                <a:solidFill>
                  <a:schemeClr val="tx1"/>
                </a:solidFill>
                <a:latin typeface="Arial Narrow" panose="020B0606020202030204" pitchFamily="34" charset="0"/>
                <a:ea typeface="+mj-ea"/>
                <a:cs typeface="+mj-cs"/>
              </a:rPr>
              <a:t>Agriculture and Environment </a:t>
            </a:r>
            <a:r>
              <a:rPr lang="en-US" sz="4500" b="1" dirty="0">
                <a:solidFill>
                  <a:schemeClr val="tx1"/>
                </a:solidFill>
                <a:latin typeface="Arial Narrow" panose="020B0606020202030204" pitchFamily="34" charset="0"/>
                <a:ea typeface="+mj-ea"/>
                <a:cs typeface="+mj-cs"/>
              </a:rPr>
              <a:t>Statistics</a:t>
            </a:r>
          </a:p>
        </p:txBody>
      </p:sp>
      <p:pic>
        <p:nvPicPr>
          <p:cNvPr id="10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3304" t="-1257" r="-3304" b="-1257"/>
          <a:stretch>
            <a:fillRect/>
          </a:stretch>
        </p:blipFill>
        <p:spPr bwMode="auto">
          <a:xfrm>
            <a:off x="775472" y="618836"/>
            <a:ext cx="1657350" cy="135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uganda coat of ar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5357" y="585126"/>
            <a:ext cx="1229880" cy="13184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991673" y="2025752"/>
            <a:ext cx="0" cy="348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626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3803"/>
          </a:xfrm>
        </p:spPr>
        <p:txBody>
          <a:bodyPr>
            <a:normAutofit fontScale="90000"/>
          </a:bodyPr>
          <a:lstStyle/>
          <a:p>
            <a:pPr algn="ctr"/>
            <a:r>
              <a:rPr lang="en-US" sz="4000" b="1" dirty="0">
                <a:solidFill>
                  <a:schemeClr val="tx1"/>
                </a:solidFill>
              </a:rPr>
              <a:t/>
            </a:r>
            <a:br>
              <a:rPr lang="en-US" sz="4000" b="1" dirty="0">
                <a:solidFill>
                  <a:schemeClr val="tx1"/>
                </a:solidFill>
              </a:rPr>
            </a:br>
            <a:r>
              <a:rPr lang="en-US" sz="4900" b="1" dirty="0">
                <a:solidFill>
                  <a:schemeClr val="tx1"/>
                </a:solidFill>
              </a:rPr>
              <a:t>Survey methodology</a:t>
            </a:r>
            <a:endParaRPr lang="en-GB" sz="4900" dirty="0">
              <a:solidFill>
                <a:schemeClr val="tx1"/>
              </a:solidFill>
            </a:endParaRPr>
          </a:p>
        </p:txBody>
      </p:sp>
      <p:sp>
        <p:nvSpPr>
          <p:cNvPr id="3" name="Rectangle 2"/>
          <p:cNvSpPr/>
          <p:nvPr/>
        </p:nvSpPr>
        <p:spPr>
          <a:xfrm>
            <a:off x="914400" y="1737421"/>
            <a:ext cx="10439400" cy="4524315"/>
          </a:xfrm>
          <a:prstGeom prst="rect">
            <a:avLst/>
          </a:prstGeom>
        </p:spPr>
        <p:txBody>
          <a:bodyPr wrap="square">
            <a:spAutoFit/>
          </a:bodyPr>
          <a:lstStyle/>
          <a:p>
            <a:r>
              <a:rPr lang="en-US" sz="2400" dirty="0">
                <a:solidFill>
                  <a:srgbClr val="000000"/>
                </a:solidFill>
                <a:latin typeface="Arial"/>
              </a:rPr>
              <a:t>The survey followed a centralized administration approach</a:t>
            </a:r>
          </a:p>
          <a:p>
            <a:endParaRPr lang="en-US" sz="2400" dirty="0">
              <a:solidFill>
                <a:srgbClr val="000000"/>
              </a:solidFill>
              <a:latin typeface="Arial"/>
            </a:endParaRPr>
          </a:p>
          <a:p>
            <a:r>
              <a:rPr lang="en-US" sz="2400" dirty="0">
                <a:solidFill>
                  <a:srgbClr val="000000"/>
                </a:solidFill>
                <a:latin typeface="Arial"/>
              </a:rPr>
              <a:t>The dates of data collection were as follows: </a:t>
            </a:r>
          </a:p>
          <a:p>
            <a:endParaRPr lang="en-US" sz="2400" dirty="0">
              <a:solidFill>
                <a:srgbClr val="000000"/>
              </a:solidFill>
              <a:latin typeface="Arial"/>
            </a:endParaRPr>
          </a:p>
          <a:p>
            <a:r>
              <a:rPr lang="en-US" sz="2400" b="1" dirty="0">
                <a:solidFill>
                  <a:srgbClr val="000000"/>
                </a:solidFill>
                <a:latin typeface="Arial"/>
              </a:rPr>
              <a:t>Season One						</a:t>
            </a:r>
          </a:p>
          <a:p>
            <a:r>
              <a:rPr lang="en-US" sz="2400" dirty="0">
                <a:solidFill>
                  <a:srgbClr val="000000"/>
                </a:solidFill>
                <a:latin typeface="Arial"/>
              </a:rPr>
              <a:t>Post-Planting: 					</a:t>
            </a:r>
          </a:p>
          <a:p>
            <a:r>
              <a:rPr lang="en-US" sz="2400" dirty="0">
                <a:solidFill>
                  <a:srgbClr val="000000"/>
                </a:solidFill>
                <a:latin typeface="Arial"/>
              </a:rPr>
              <a:t>	 Start: 15</a:t>
            </a:r>
            <a:r>
              <a:rPr lang="en-US" sz="1000" dirty="0">
                <a:solidFill>
                  <a:srgbClr val="000000"/>
                </a:solidFill>
                <a:latin typeface="Arial"/>
              </a:rPr>
              <a:t>th </a:t>
            </a:r>
            <a:r>
              <a:rPr lang="en-US" sz="2400" dirty="0">
                <a:solidFill>
                  <a:srgbClr val="000000"/>
                </a:solidFill>
                <a:latin typeface="Arial"/>
              </a:rPr>
              <a:t>June 2019 			</a:t>
            </a:r>
          </a:p>
          <a:p>
            <a:r>
              <a:rPr lang="en-US" sz="2400" dirty="0">
                <a:solidFill>
                  <a:srgbClr val="000000"/>
                </a:solidFill>
                <a:latin typeface="Arial"/>
              </a:rPr>
              <a:t>	 End: 28</a:t>
            </a:r>
            <a:r>
              <a:rPr lang="en-US" sz="1000" dirty="0">
                <a:solidFill>
                  <a:srgbClr val="000000"/>
                </a:solidFill>
                <a:latin typeface="Arial"/>
              </a:rPr>
              <a:t>th   </a:t>
            </a:r>
            <a:r>
              <a:rPr lang="en-US" sz="2400" dirty="0">
                <a:solidFill>
                  <a:srgbClr val="000000"/>
                </a:solidFill>
                <a:latin typeface="Arial"/>
              </a:rPr>
              <a:t>August 2019 			</a:t>
            </a:r>
          </a:p>
          <a:p>
            <a:endParaRPr lang="en-US" sz="2400" dirty="0">
              <a:solidFill>
                <a:srgbClr val="000000"/>
              </a:solidFill>
              <a:latin typeface="Arial"/>
            </a:endParaRPr>
          </a:p>
          <a:p>
            <a:r>
              <a:rPr lang="en-US" sz="2400" dirty="0">
                <a:solidFill>
                  <a:srgbClr val="000000"/>
                </a:solidFill>
                <a:latin typeface="Arial"/>
              </a:rPr>
              <a:t>Post-Harvest: 					</a:t>
            </a:r>
          </a:p>
          <a:p>
            <a:r>
              <a:rPr lang="en-US" sz="2400" dirty="0">
                <a:solidFill>
                  <a:srgbClr val="000000"/>
                </a:solidFill>
                <a:latin typeface="Arial"/>
              </a:rPr>
              <a:t>	 Start: 16</a:t>
            </a:r>
            <a:r>
              <a:rPr lang="en-US" sz="1000" dirty="0">
                <a:solidFill>
                  <a:srgbClr val="000000"/>
                </a:solidFill>
                <a:latin typeface="Arial"/>
              </a:rPr>
              <a:t>th  </a:t>
            </a:r>
            <a:r>
              <a:rPr lang="en-US" sz="2400" dirty="0">
                <a:solidFill>
                  <a:srgbClr val="000000"/>
                </a:solidFill>
                <a:latin typeface="Arial"/>
              </a:rPr>
              <a:t>September 2019		</a:t>
            </a:r>
          </a:p>
          <a:p>
            <a:r>
              <a:rPr lang="en-US" sz="2400" dirty="0">
                <a:solidFill>
                  <a:srgbClr val="000000"/>
                </a:solidFill>
                <a:latin typeface="Arial"/>
              </a:rPr>
              <a:t>	 End:  30</a:t>
            </a:r>
            <a:r>
              <a:rPr lang="en-US" sz="1000" dirty="0">
                <a:solidFill>
                  <a:srgbClr val="000000"/>
                </a:solidFill>
                <a:latin typeface="Arial"/>
              </a:rPr>
              <a:t>th  </a:t>
            </a:r>
            <a:r>
              <a:rPr lang="en-US" sz="2400" dirty="0">
                <a:solidFill>
                  <a:srgbClr val="000000"/>
                </a:solidFill>
                <a:latin typeface="Arial"/>
              </a:rPr>
              <a:t>November  2019</a:t>
            </a:r>
          </a:p>
        </p:txBody>
      </p:sp>
    </p:spTree>
    <p:extLst>
      <p:ext uri="{BB962C8B-B14F-4D97-AF65-F5344CB8AC3E}">
        <p14:creationId xmlns:p14="http://schemas.microsoft.com/office/powerpoint/2010/main" val="336325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0222"/>
            <a:ext cx="10515600" cy="963803"/>
          </a:xfrm>
        </p:spPr>
        <p:txBody>
          <a:bodyPr>
            <a:normAutofit fontScale="90000"/>
          </a:bodyPr>
          <a:lstStyle/>
          <a:p>
            <a:pPr algn="ctr"/>
            <a:r>
              <a:rPr lang="en-US" sz="4000" b="1" dirty="0">
                <a:solidFill>
                  <a:schemeClr val="tx1"/>
                </a:solidFill>
              </a:rPr>
              <a:t/>
            </a:r>
            <a:br>
              <a:rPr lang="en-US" sz="4000" b="1" dirty="0">
                <a:solidFill>
                  <a:schemeClr val="tx1"/>
                </a:solidFill>
              </a:rPr>
            </a:br>
            <a:r>
              <a:rPr lang="en-US" sz="4900" b="1" dirty="0">
                <a:solidFill>
                  <a:schemeClr val="tx1"/>
                </a:solidFill>
              </a:rPr>
              <a:t>Survey methodology - ctd</a:t>
            </a:r>
            <a:endParaRPr lang="en-GB" sz="4900" dirty="0">
              <a:solidFill>
                <a:schemeClr val="tx1"/>
              </a:solidFill>
            </a:endParaRPr>
          </a:p>
        </p:txBody>
      </p:sp>
      <p:sp>
        <p:nvSpPr>
          <p:cNvPr id="3" name="Rectangle 2"/>
          <p:cNvSpPr/>
          <p:nvPr/>
        </p:nvSpPr>
        <p:spPr>
          <a:xfrm>
            <a:off x="914400" y="1737421"/>
            <a:ext cx="10439400" cy="4893647"/>
          </a:xfrm>
          <a:prstGeom prst="rect">
            <a:avLst/>
          </a:prstGeom>
        </p:spPr>
        <p:txBody>
          <a:bodyPr wrap="square">
            <a:spAutoFit/>
          </a:bodyPr>
          <a:lstStyle/>
          <a:p>
            <a:r>
              <a:rPr lang="en-US" sz="2400" b="1" dirty="0">
                <a:solidFill>
                  <a:srgbClr val="000000"/>
                </a:solidFill>
                <a:latin typeface="Arial"/>
              </a:rPr>
              <a:t>Season Two</a:t>
            </a:r>
          </a:p>
          <a:p>
            <a:endParaRPr lang="en-US" sz="2400" dirty="0">
              <a:solidFill>
                <a:srgbClr val="000000"/>
              </a:solidFill>
              <a:latin typeface="Arial"/>
            </a:endParaRPr>
          </a:p>
          <a:p>
            <a:r>
              <a:rPr lang="en-US" sz="2400" dirty="0">
                <a:solidFill>
                  <a:srgbClr val="000000"/>
                </a:solidFill>
                <a:latin typeface="Arial"/>
              </a:rPr>
              <a:t>Post-Planting: </a:t>
            </a:r>
          </a:p>
          <a:p>
            <a:r>
              <a:rPr lang="en-US" sz="2400" dirty="0">
                <a:solidFill>
                  <a:srgbClr val="000000"/>
                </a:solidFill>
                <a:latin typeface="Arial"/>
              </a:rPr>
              <a:t>	 Start: 1</a:t>
            </a:r>
            <a:r>
              <a:rPr lang="en-US" sz="1000" dirty="0">
                <a:solidFill>
                  <a:srgbClr val="000000"/>
                </a:solidFill>
                <a:latin typeface="Arial"/>
              </a:rPr>
              <a:t>st </a:t>
            </a:r>
            <a:r>
              <a:rPr lang="en-US" sz="2400" dirty="0">
                <a:solidFill>
                  <a:srgbClr val="000000"/>
                </a:solidFill>
                <a:latin typeface="Arial"/>
              </a:rPr>
              <a:t>December 2019 </a:t>
            </a:r>
          </a:p>
          <a:p>
            <a:r>
              <a:rPr lang="en-US" sz="2400" dirty="0">
                <a:solidFill>
                  <a:srgbClr val="000000"/>
                </a:solidFill>
                <a:latin typeface="Arial"/>
              </a:rPr>
              <a:t>	 End: 31</a:t>
            </a:r>
            <a:r>
              <a:rPr lang="en-US" sz="1000" dirty="0">
                <a:solidFill>
                  <a:srgbClr val="000000"/>
                </a:solidFill>
                <a:latin typeface="Arial"/>
              </a:rPr>
              <a:t>st </a:t>
            </a:r>
            <a:r>
              <a:rPr lang="en-US" sz="2400" dirty="0">
                <a:solidFill>
                  <a:srgbClr val="000000"/>
                </a:solidFill>
                <a:latin typeface="Arial"/>
              </a:rPr>
              <a:t>March 2020</a:t>
            </a:r>
          </a:p>
          <a:p>
            <a:endParaRPr lang="en-US" sz="2400" dirty="0">
              <a:solidFill>
                <a:srgbClr val="000000"/>
              </a:solidFill>
              <a:latin typeface="Arial"/>
            </a:endParaRPr>
          </a:p>
          <a:p>
            <a:r>
              <a:rPr lang="en-US" sz="2400" dirty="0">
                <a:solidFill>
                  <a:srgbClr val="000000"/>
                </a:solidFill>
                <a:latin typeface="Arial"/>
              </a:rPr>
              <a:t>Post-Harvest: </a:t>
            </a:r>
          </a:p>
          <a:p>
            <a:r>
              <a:rPr lang="en-US" sz="2400" dirty="0">
                <a:solidFill>
                  <a:srgbClr val="000000"/>
                </a:solidFill>
                <a:latin typeface="Arial"/>
              </a:rPr>
              <a:t>	 Start: 5</a:t>
            </a:r>
            <a:r>
              <a:rPr lang="en-US" sz="1000" dirty="0">
                <a:solidFill>
                  <a:srgbClr val="000000"/>
                </a:solidFill>
                <a:latin typeface="Arial"/>
              </a:rPr>
              <a:t>th </a:t>
            </a:r>
            <a:r>
              <a:rPr lang="en-US" sz="2400" dirty="0">
                <a:solidFill>
                  <a:srgbClr val="000000"/>
                </a:solidFill>
                <a:latin typeface="Arial"/>
              </a:rPr>
              <a:t>March 2020- interrupted by Covid-19 lockdown</a:t>
            </a:r>
          </a:p>
          <a:p>
            <a:pPr lvl="0"/>
            <a:r>
              <a:rPr lang="en-US" sz="2400" dirty="0">
                <a:solidFill>
                  <a:srgbClr val="000000"/>
                </a:solidFill>
                <a:latin typeface="Arial"/>
              </a:rPr>
              <a:t> 	 Re-Start: 6</a:t>
            </a:r>
            <a:r>
              <a:rPr lang="en-US" sz="1000" dirty="0">
                <a:solidFill>
                  <a:srgbClr val="000000"/>
                </a:solidFill>
                <a:latin typeface="Arial"/>
              </a:rPr>
              <a:t>th </a:t>
            </a:r>
            <a:r>
              <a:rPr lang="en-US" sz="2400" dirty="0">
                <a:solidFill>
                  <a:srgbClr val="000000"/>
                </a:solidFill>
                <a:latin typeface="Arial"/>
              </a:rPr>
              <a:t>August 2020</a:t>
            </a:r>
          </a:p>
          <a:p>
            <a:r>
              <a:rPr lang="en-US" sz="2400" dirty="0">
                <a:solidFill>
                  <a:srgbClr val="000000"/>
                </a:solidFill>
                <a:latin typeface="Arial"/>
              </a:rPr>
              <a:t>	 End:  18</a:t>
            </a:r>
            <a:r>
              <a:rPr lang="en-US" sz="1000" dirty="0">
                <a:solidFill>
                  <a:srgbClr val="000000"/>
                </a:solidFill>
                <a:latin typeface="Arial"/>
              </a:rPr>
              <a:t>th  </a:t>
            </a:r>
            <a:r>
              <a:rPr lang="en-US" sz="2400" dirty="0">
                <a:solidFill>
                  <a:srgbClr val="000000"/>
                </a:solidFill>
                <a:latin typeface="Arial"/>
              </a:rPr>
              <a:t>October  2020</a:t>
            </a:r>
          </a:p>
          <a:p>
            <a:endParaRPr lang="en-US" sz="2400" dirty="0">
              <a:solidFill>
                <a:srgbClr val="000000"/>
              </a:solidFill>
              <a:latin typeface="Arial"/>
            </a:endParaRPr>
          </a:p>
          <a:p>
            <a:r>
              <a:rPr lang="en-US" sz="2400" dirty="0">
                <a:solidFill>
                  <a:srgbClr val="000000"/>
                </a:solidFill>
                <a:latin typeface="Arial"/>
              </a:rPr>
              <a:t>The mode used for data collection was the Computer Assisted Personal Interview (CAPI). </a:t>
            </a:r>
            <a:endParaRPr lang="en-US" sz="2400" dirty="0"/>
          </a:p>
        </p:txBody>
      </p:sp>
    </p:spTree>
    <p:extLst>
      <p:ext uri="{BB962C8B-B14F-4D97-AF65-F5344CB8AC3E}">
        <p14:creationId xmlns:p14="http://schemas.microsoft.com/office/powerpoint/2010/main" val="179531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fontScale="90000"/>
          </a:bodyPr>
          <a:lstStyle/>
          <a:p>
            <a:pPr algn="ctr"/>
            <a:r>
              <a:rPr lang="en-US" sz="4000" b="1" dirty="0">
                <a:solidFill>
                  <a:schemeClr val="tx1"/>
                </a:solidFill>
              </a:rPr>
              <a:t/>
            </a:r>
            <a:br>
              <a:rPr lang="en-US" sz="4000" b="1" dirty="0">
                <a:solidFill>
                  <a:schemeClr val="tx1"/>
                </a:solidFill>
              </a:rPr>
            </a:br>
            <a:r>
              <a:rPr lang="en-US" sz="4900" b="1" dirty="0" smtClean="0">
                <a:solidFill>
                  <a:schemeClr val="tx1"/>
                </a:solidFill>
              </a:rPr>
              <a:t>Sampling design</a:t>
            </a:r>
            <a:endParaRPr lang="en-GB" sz="4900" dirty="0">
              <a:solidFill>
                <a:schemeClr val="tx1"/>
              </a:solidFill>
            </a:endParaRPr>
          </a:p>
        </p:txBody>
      </p:sp>
      <p:sp>
        <p:nvSpPr>
          <p:cNvPr id="4" name="Rectangle 3"/>
          <p:cNvSpPr/>
          <p:nvPr/>
        </p:nvSpPr>
        <p:spPr>
          <a:xfrm>
            <a:off x="219456" y="1861280"/>
            <a:ext cx="11740896" cy="4832092"/>
          </a:xfrm>
          <a:prstGeom prst="rect">
            <a:avLst/>
          </a:prstGeom>
        </p:spPr>
        <p:txBody>
          <a:bodyPr wrap="square">
            <a:spAutoFit/>
          </a:bodyPr>
          <a:lstStyle/>
          <a:p>
            <a:pPr marL="285750" indent="-285750" algn="just">
              <a:buFont typeface="Wingdings" panose="05000000000000000000" pitchFamily="2" charset="2"/>
              <a:buChar char="ü"/>
            </a:pPr>
            <a:endParaRPr lang="en-US" sz="2400" dirty="0" smtClean="0">
              <a:solidFill>
                <a:srgbClr val="000000"/>
              </a:solidFill>
              <a:latin typeface="Arial"/>
            </a:endParaRPr>
          </a:p>
          <a:p>
            <a:pPr marL="285750" indent="-285750" algn="just">
              <a:buFont typeface="Wingdings" panose="05000000000000000000" pitchFamily="2" charset="2"/>
              <a:buChar char="ü"/>
            </a:pPr>
            <a:r>
              <a:rPr lang="en-US" sz="2400" dirty="0">
                <a:solidFill>
                  <a:srgbClr val="000000"/>
                </a:solidFill>
                <a:latin typeface="Arial"/>
              </a:rPr>
              <a:t>Frame based on the 2014 </a:t>
            </a:r>
            <a:r>
              <a:rPr lang="en-US" sz="2400" dirty="0" smtClean="0">
                <a:solidFill>
                  <a:srgbClr val="000000"/>
                </a:solidFill>
                <a:latin typeface="Arial"/>
              </a:rPr>
              <a:t>National </a:t>
            </a:r>
            <a:r>
              <a:rPr lang="en-US" sz="2400" dirty="0" err="1" smtClean="0">
                <a:solidFill>
                  <a:srgbClr val="000000"/>
                </a:solidFill>
                <a:latin typeface="Arial"/>
              </a:rPr>
              <a:t>Popn</a:t>
            </a:r>
            <a:r>
              <a:rPr lang="en-US" sz="2400" dirty="0" smtClean="0">
                <a:solidFill>
                  <a:srgbClr val="000000"/>
                </a:solidFill>
                <a:latin typeface="Arial"/>
              </a:rPr>
              <a:t> &amp; Housing Census</a:t>
            </a:r>
          </a:p>
          <a:p>
            <a:pPr algn="just"/>
            <a:endParaRPr lang="en-US" sz="2400" dirty="0">
              <a:solidFill>
                <a:srgbClr val="000000"/>
              </a:solidFill>
              <a:latin typeface="Arial"/>
            </a:endParaRPr>
          </a:p>
          <a:p>
            <a:pPr marL="285750" indent="-285750" algn="just">
              <a:buFont typeface="Wingdings" panose="05000000000000000000" pitchFamily="2" charset="2"/>
              <a:buChar char="ü"/>
            </a:pPr>
            <a:r>
              <a:rPr lang="en-US" sz="2400" dirty="0" smtClean="0">
                <a:solidFill>
                  <a:srgbClr val="000000"/>
                </a:solidFill>
                <a:latin typeface="Arial"/>
              </a:rPr>
              <a:t>A </a:t>
            </a:r>
            <a:r>
              <a:rPr lang="en-US" sz="2400" dirty="0">
                <a:solidFill>
                  <a:srgbClr val="000000"/>
                </a:solidFill>
                <a:latin typeface="Arial"/>
              </a:rPr>
              <a:t>two-stage </a:t>
            </a:r>
            <a:r>
              <a:rPr lang="en-US" sz="2400" dirty="0" smtClean="0">
                <a:solidFill>
                  <a:srgbClr val="000000"/>
                </a:solidFill>
                <a:latin typeface="Arial"/>
              </a:rPr>
              <a:t>stratified sampling </a:t>
            </a:r>
            <a:r>
              <a:rPr lang="en-US" sz="2400" dirty="0">
                <a:solidFill>
                  <a:srgbClr val="000000"/>
                </a:solidFill>
                <a:latin typeface="Arial"/>
              </a:rPr>
              <a:t>design was adopted. </a:t>
            </a:r>
            <a:endParaRPr lang="en-US" sz="2400" dirty="0" smtClean="0">
              <a:solidFill>
                <a:srgbClr val="000000"/>
              </a:solidFill>
              <a:latin typeface="Arial"/>
            </a:endParaRPr>
          </a:p>
          <a:p>
            <a:pPr algn="just"/>
            <a:endParaRPr lang="en-US" sz="2400" dirty="0" smtClean="0">
              <a:solidFill>
                <a:srgbClr val="000000"/>
              </a:solidFill>
              <a:latin typeface="Arial"/>
            </a:endParaRPr>
          </a:p>
          <a:p>
            <a:pPr marL="285750" indent="-285750" algn="just">
              <a:buFont typeface="Wingdings" panose="05000000000000000000" pitchFamily="2" charset="2"/>
              <a:buChar char="ü"/>
            </a:pPr>
            <a:r>
              <a:rPr lang="en-US" sz="2400" dirty="0" smtClean="0">
                <a:solidFill>
                  <a:srgbClr val="000000"/>
                </a:solidFill>
                <a:latin typeface="Arial"/>
              </a:rPr>
              <a:t>Sampling </a:t>
            </a:r>
            <a:r>
              <a:rPr lang="en-US" sz="2400" dirty="0">
                <a:solidFill>
                  <a:srgbClr val="000000"/>
                </a:solidFill>
                <a:latin typeface="Arial"/>
              </a:rPr>
              <a:t>frame was divided into 10 Zonal Agricultural Research and Development Institutes (ZARDI</a:t>
            </a:r>
            <a:r>
              <a:rPr lang="en-US" sz="2400" dirty="0" smtClean="0">
                <a:solidFill>
                  <a:srgbClr val="000000"/>
                </a:solidFill>
                <a:latin typeface="Arial"/>
              </a:rPr>
              <a:t>) or 14 Statistical Sub-regions; excluding Kampala</a:t>
            </a:r>
          </a:p>
          <a:p>
            <a:pPr algn="just"/>
            <a:endParaRPr lang="en-US" sz="2400" dirty="0" smtClean="0">
              <a:solidFill>
                <a:srgbClr val="000000"/>
              </a:solidFill>
              <a:latin typeface="Arial"/>
            </a:endParaRPr>
          </a:p>
          <a:p>
            <a:pPr marL="285750" indent="-285750" algn="just">
              <a:lnSpc>
                <a:spcPct val="150000"/>
              </a:lnSpc>
              <a:spcAft>
                <a:spcPts val="1200"/>
              </a:spcAft>
              <a:buFont typeface="Wingdings" panose="05000000000000000000" pitchFamily="2" charset="2"/>
              <a:buChar char="ü"/>
            </a:pPr>
            <a:r>
              <a:rPr lang="en-GB" sz="2400" dirty="0">
                <a:latin typeface="Arial"/>
                <a:ea typeface="Times New Roman"/>
                <a:cs typeface="Arial"/>
              </a:rPr>
              <a:t>A sample of 593</a:t>
            </a:r>
            <a:r>
              <a:rPr lang="en-GB" dirty="0">
                <a:latin typeface="Arial"/>
                <a:ea typeface="Times New Roman"/>
                <a:cs typeface="Times New Roman"/>
              </a:rPr>
              <a:t> </a:t>
            </a:r>
            <a:r>
              <a:rPr lang="en-GB" sz="2400" dirty="0">
                <a:latin typeface="Arial"/>
                <a:ea typeface="Times New Roman"/>
                <a:cs typeface="Arial"/>
              </a:rPr>
              <a:t> EAs and an average of 12 Ag HHs were selected from each EA</a:t>
            </a:r>
            <a:r>
              <a:rPr lang="en-GB" sz="2400" dirty="0" smtClean="0">
                <a:latin typeface="Arial"/>
                <a:ea typeface="Times New Roman"/>
                <a:cs typeface="Arial"/>
              </a:rPr>
              <a:t>.</a:t>
            </a:r>
          </a:p>
          <a:p>
            <a:pPr marL="285750" indent="-285750" algn="just">
              <a:lnSpc>
                <a:spcPct val="150000"/>
              </a:lnSpc>
              <a:spcAft>
                <a:spcPts val="1200"/>
              </a:spcAft>
              <a:buFont typeface="Wingdings" panose="05000000000000000000" pitchFamily="2" charset="2"/>
              <a:buChar char="ü"/>
            </a:pPr>
            <a:r>
              <a:rPr lang="en-GB" sz="2400" dirty="0" smtClean="0">
                <a:latin typeface="Arial"/>
                <a:ea typeface="Times New Roman"/>
                <a:cs typeface="Arial"/>
              </a:rPr>
              <a:t>About 7,000 Agricultural Households were involved in the 2019 AAS.</a:t>
            </a:r>
            <a:endParaRPr lang="en-US" sz="3600" dirty="0">
              <a:latin typeface="Arial"/>
              <a:ea typeface="Times New Roman"/>
              <a:cs typeface="Times New Roman"/>
            </a:endParaRPr>
          </a:p>
          <a:p>
            <a:pPr algn="just">
              <a:spcAft>
                <a:spcPts val="800"/>
              </a:spcAft>
            </a:pPr>
            <a:endParaRPr lang="en-US" sz="2400" dirty="0"/>
          </a:p>
        </p:txBody>
      </p:sp>
    </p:spTree>
    <p:extLst>
      <p:ext uri="{BB962C8B-B14F-4D97-AF65-F5344CB8AC3E}">
        <p14:creationId xmlns:p14="http://schemas.microsoft.com/office/powerpoint/2010/main" val="2882258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0070C0"/>
                </a:solidFill>
              </a:rPr>
              <a:t/>
            </a:r>
            <a:br>
              <a:rPr lang="en-US" sz="4000" b="1" dirty="0">
                <a:solidFill>
                  <a:srgbClr val="0070C0"/>
                </a:solidFill>
              </a:rPr>
            </a:br>
            <a:r>
              <a:rPr lang="en-US" sz="4900" b="1" dirty="0" smtClean="0">
                <a:solidFill>
                  <a:schemeClr val="tx1"/>
                </a:solidFill>
              </a:rPr>
              <a:t>Data management</a:t>
            </a:r>
            <a:r>
              <a:rPr lang="en-US" sz="4900" b="1" dirty="0">
                <a:solidFill>
                  <a:srgbClr val="0070C0"/>
                </a:solidFill>
                <a:latin typeface="Bell MT" panose="02020503060305020303" pitchFamily="18" charset="0"/>
              </a:rPr>
              <a:t/>
            </a:r>
            <a:br>
              <a:rPr lang="en-US" sz="4900" b="1" dirty="0">
                <a:solidFill>
                  <a:srgbClr val="0070C0"/>
                </a:solidFill>
                <a:latin typeface="Bell MT" panose="02020503060305020303" pitchFamily="18" charset="0"/>
              </a:rPr>
            </a:br>
            <a:endParaRPr lang="en-GB" sz="4900" dirty="0"/>
          </a:p>
        </p:txBody>
      </p:sp>
      <p:sp>
        <p:nvSpPr>
          <p:cNvPr id="3" name="Rectangle 2"/>
          <p:cNvSpPr/>
          <p:nvPr/>
        </p:nvSpPr>
        <p:spPr>
          <a:xfrm>
            <a:off x="475488" y="1853476"/>
            <a:ext cx="11119104"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solidFill>
                  <a:srgbClr val="000000"/>
                </a:solidFill>
                <a:latin typeface="Arial"/>
              </a:rPr>
              <a:t>Enumerators visited the </a:t>
            </a:r>
            <a:r>
              <a:rPr lang="en-US" sz="2400" dirty="0" smtClean="0">
                <a:solidFill>
                  <a:srgbClr val="000000"/>
                </a:solidFill>
                <a:latin typeface="Arial"/>
              </a:rPr>
              <a:t>respondents in four trips </a:t>
            </a:r>
            <a:r>
              <a:rPr lang="en-US" sz="2400" dirty="0">
                <a:solidFill>
                  <a:srgbClr val="000000"/>
                </a:solidFill>
                <a:latin typeface="Arial"/>
              </a:rPr>
              <a:t>during the agricultural </a:t>
            </a:r>
            <a:r>
              <a:rPr lang="en-US" sz="2400" dirty="0" smtClean="0">
                <a:solidFill>
                  <a:srgbClr val="000000"/>
                </a:solidFill>
                <a:latin typeface="Arial"/>
              </a:rPr>
              <a:t>year.</a:t>
            </a:r>
          </a:p>
          <a:p>
            <a:pPr marL="342900" indent="-342900">
              <a:lnSpc>
                <a:spcPct val="150000"/>
              </a:lnSpc>
              <a:buFont typeface="Arial" panose="020B0604020202020204" pitchFamily="34" charset="0"/>
              <a:buChar char="•"/>
            </a:pPr>
            <a:r>
              <a:rPr lang="en-US" sz="2400" dirty="0" smtClean="0">
                <a:solidFill>
                  <a:srgbClr val="000000"/>
                </a:solidFill>
                <a:latin typeface="Arial"/>
              </a:rPr>
              <a:t>Used face-to-face interviews and captured data using </a:t>
            </a:r>
            <a:r>
              <a:rPr lang="en-US" sz="2400" dirty="0">
                <a:solidFill>
                  <a:srgbClr val="000000"/>
                </a:solidFill>
                <a:latin typeface="Arial"/>
              </a:rPr>
              <a:t>CAPI </a:t>
            </a:r>
            <a:r>
              <a:rPr lang="en-US" sz="2400" dirty="0" smtClean="0">
                <a:solidFill>
                  <a:srgbClr val="000000"/>
                </a:solidFill>
                <a:latin typeface="Arial"/>
              </a:rPr>
              <a:t>.</a:t>
            </a:r>
          </a:p>
          <a:p>
            <a:pPr marL="342900" indent="-342900">
              <a:lnSpc>
                <a:spcPct val="150000"/>
              </a:lnSpc>
              <a:buFont typeface="Arial" panose="020B0604020202020204" pitchFamily="34" charset="0"/>
              <a:buChar char="•"/>
            </a:pPr>
            <a:r>
              <a:rPr lang="en-US" sz="2400" dirty="0" smtClean="0">
                <a:solidFill>
                  <a:srgbClr val="000000"/>
                </a:solidFill>
                <a:latin typeface="Arial"/>
              </a:rPr>
              <a:t>Measured </a:t>
            </a:r>
            <a:r>
              <a:rPr lang="en-US" sz="2400" dirty="0">
                <a:solidFill>
                  <a:srgbClr val="000000"/>
                </a:solidFill>
                <a:latin typeface="Arial"/>
              </a:rPr>
              <a:t>agricultural land area using GPS device. </a:t>
            </a:r>
            <a:endParaRPr lang="en-US" sz="2400" dirty="0" smtClean="0">
              <a:solidFill>
                <a:srgbClr val="000000"/>
              </a:solidFill>
              <a:latin typeface="Arial"/>
            </a:endParaRPr>
          </a:p>
          <a:p>
            <a:pPr marL="342900" indent="-342900">
              <a:lnSpc>
                <a:spcPct val="150000"/>
              </a:lnSpc>
              <a:buFont typeface="Arial" panose="020B0604020202020204" pitchFamily="34" charset="0"/>
              <a:buChar char="•"/>
            </a:pPr>
            <a:r>
              <a:rPr lang="en-US" sz="2400" dirty="0" smtClean="0">
                <a:solidFill>
                  <a:srgbClr val="000000"/>
                </a:solidFill>
                <a:latin typeface="Arial"/>
              </a:rPr>
              <a:t>Team leaders </a:t>
            </a:r>
            <a:r>
              <a:rPr lang="en-US" sz="2400" dirty="0">
                <a:solidFill>
                  <a:srgbClr val="000000"/>
                </a:solidFill>
                <a:latin typeface="Arial"/>
              </a:rPr>
              <a:t>electronically reviewed </a:t>
            </a:r>
            <a:r>
              <a:rPr lang="en-US" sz="2400" dirty="0" smtClean="0">
                <a:solidFill>
                  <a:srgbClr val="000000"/>
                </a:solidFill>
                <a:latin typeface="Arial"/>
              </a:rPr>
              <a:t>data to </a:t>
            </a:r>
            <a:r>
              <a:rPr lang="en-US" sz="2400" dirty="0">
                <a:solidFill>
                  <a:srgbClr val="000000"/>
                </a:solidFill>
                <a:latin typeface="Arial"/>
              </a:rPr>
              <a:t>ensure </a:t>
            </a:r>
            <a:r>
              <a:rPr lang="en-US" sz="2400" dirty="0" smtClean="0">
                <a:solidFill>
                  <a:srgbClr val="000000"/>
                </a:solidFill>
                <a:latin typeface="Arial"/>
              </a:rPr>
              <a:t>consistency.</a:t>
            </a:r>
          </a:p>
          <a:p>
            <a:pPr marL="342900" indent="-342900">
              <a:lnSpc>
                <a:spcPct val="150000"/>
              </a:lnSpc>
              <a:buFont typeface="Arial" panose="020B0604020202020204" pitchFamily="34" charset="0"/>
              <a:buChar char="•"/>
            </a:pPr>
            <a:r>
              <a:rPr lang="en-US" sz="2400" dirty="0" smtClean="0">
                <a:solidFill>
                  <a:srgbClr val="000000"/>
                </a:solidFill>
                <a:latin typeface="Arial"/>
              </a:rPr>
              <a:t>Supervisors from Head office conducted monitoring of field activities</a:t>
            </a:r>
          </a:p>
          <a:p>
            <a:pPr marL="342900" indent="-342900">
              <a:lnSpc>
                <a:spcPct val="150000"/>
              </a:lnSpc>
              <a:buFont typeface="Arial" panose="020B0604020202020204" pitchFamily="34" charset="0"/>
              <a:buChar char="•"/>
            </a:pPr>
            <a:r>
              <a:rPr lang="en-US" sz="2400" dirty="0" smtClean="0">
                <a:solidFill>
                  <a:srgbClr val="000000"/>
                </a:solidFill>
                <a:latin typeface="Arial"/>
              </a:rPr>
              <a:t>Data stored </a:t>
            </a:r>
            <a:r>
              <a:rPr lang="en-US" sz="2400" dirty="0">
                <a:solidFill>
                  <a:srgbClr val="000000"/>
                </a:solidFill>
                <a:latin typeface="Arial"/>
              </a:rPr>
              <a:t>in the cloud with a local backup. </a:t>
            </a:r>
            <a:endParaRPr lang="en-US" sz="2400" dirty="0" smtClean="0">
              <a:solidFill>
                <a:srgbClr val="000000"/>
              </a:solidFill>
              <a:latin typeface="Arial"/>
            </a:endParaRPr>
          </a:p>
          <a:p>
            <a:pPr marL="342900" indent="-342900">
              <a:lnSpc>
                <a:spcPct val="150000"/>
              </a:lnSpc>
              <a:buFont typeface="Arial" panose="020B0604020202020204" pitchFamily="34" charset="0"/>
              <a:buChar char="•"/>
            </a:pPr>
            <a:r>
              <a:rPr lang="en-US" sz="2400" dirty="0" smtClean="0">
                <a:solidFill>
                  <a:srgbClr val="000000"/>
                </a:solidFill>
                <a:latin typeface="Arial"/>
              </a:rPr>
              <a:t>Editing , validation and tabulation was </a:t>
            </a:r>
            <a:r>
              <a:rPr lang="en-US" sz="2400" dirty="0">
                <a:solidFill>
                  <a:srgbClr val="000000"/>
                </a:solidFill>
                <a:latin typeface="Arial"/>
              </a:rPr>
              <a:t>done electronically using </a:t>
            </a:r>
            <a:r>
              <a:rPr lang="en-US" sz="2400" dirty="0" smtClean="0">
                <a:solidFill>
                  <a:srgbClr val="000000"/>
                </a:solidFill>
                <a:latin typeface="Arial"/>
              </a:rPr>
              <a:t>STATA</a:t>
            </a:r>
          </a:p>
          <a:p>
            <a:pPr marL="342900" indent="-342900">
              <a:lnSpc>
                <a:spcPct val="150000"/>
              </a:lnSpc>
              <a:buFont typeface="Arial" panose="020B0604020202020204" pitchFamily="34" charset="0"/>
              <a:buChar char="•"/>
            </a:pPr>
            <a:r>
              <a:rPr lang="en-US" sz="2400" dirty="0" smtClean="0">
                <a:solidFill>
                  <a:srgbClr val="000000"/>
                </a:solidFill>
                <a:latin typeface="Arial"/>
              </a:rPr>
              <a:t>Analysis and the chapters of the report were done by selected subject experts</a:t>
            </a:r>
            <a:endParaRPr lang="en-US" sz="2400" dirty="0"/>
          </a:p>
        </p:txBody>
      </p:sp>
    </p:spTree>
    <p:extLst>
      <p:ext uri="{BB962C8B-B14F-4D97-AF65-F5344CB8AC3E}">
        <p14:creationId xmlns:p14="http://schemas.microsoft.com/office/powerpoint/2010/main" val="2474021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0070C0"/>
                </a:solidFill>
                <a:effectLst>
                  <a:outerShdw blurRad="38100" dist="38100" dir="2700000" algn="tl">
                    <a:srgbClr val="000000">
                      <a:alpha val="43137"/>
                    </a:srgbClr>
                  </a:outerShdw>
                </a:effectLst>
              </a:rPr>
              <a:t>		Implementation</a:t>
            </a:r>
            <a:r>
              <a:rPr lang="en-GB" sz="3200" b="1" dirty="0">
                <a:solidFill>
                  <a:srgbClr val="0070C0"/>
                </a:solidFill>
                <a:effectLst>
                  <a:outerShdw blurRad="38100" dist="38100" dir="2700000" algn="tl">
                    <a:srgbClr val="000000">
                      <a:alpha val="43137"/>
                    </a:srgbClr>
                  </a:outerShdw>
                </a:effectLst>
              </a:rPr>
              <a:t>: </a:t>
            </a:r>
            <a:r>
              <a:rPr lang="en-GB" sz="3200" b="1" dirty="0" smtClean="0">
                <a:solidFill>
                  <a:srgbClr val="0070C0"/>
                </a:solidFill>
                <a:effectLst>
                  <a:outerShdw blurRad="38100" dist="38100" dir="2700000" algn="tl">
                    <a:srgbClr val="000000">
                      <a:alpha val="43137"/>
                    </a:srgbClr>
                  </a:outerShdw>
                </a:effectLst>
              </a:rPr>
              <a:t>Achievements &amp; Challenges </a:t>
            </a:r>
            <a:endParaRPr lang="en-GB" sz="3200" dirty="0"/>
          </a:p>
        </p:txBody>
      </p:sp>
      <p:sp>
        <p:nvSpPr>
          <p:cNvPr id="3" name="Content Placeholder 2"/>
          <p:cNvSpPr>
            <a:spLocks noGrp="1"/>
          </p:cNvSpPr>
          <p:nvPr>
            <p:ph sz="half" idx="1"/>
          </p:nvPr>
        </p:nvSpPr>
        <p:spPr>
          <a:xfrm>
            <a:off x="6086764" y="2419927"/>
            <a:ext cx="5837012" cy="3757036"/>
          </a:xfrm>
          <a:noFill/>
          <a:ln w="3175">
            <a:solidFill>
              <a:schemeClr val="tx1"/>
            </a:solidFill>
          </a:ln>
        </p:spPr>
        <p:txBody>
          <a:bodyPr>
            <a:noAutofit/>
          </a:bodyPr>
          <a:lstStyle/>
          <a:p>
            <a:pPr marL="685800" indent="-457200">
              <a:spcBef>
                <a:spcPts val="1800"/>
              </a:spcBef>
              <a:spcAft>
                <a:spcPts val="600"/>
              </a:spcAft>
              <a:buClr>
                <a:srgbClr val="0070C0"/>
              </a:buClr>
              <a:buFont typeface="+mj-lt"/>
              <a:buAutoNum type="arabicPeriod"/>
              <a:defRPr/>
            </a:pPr>
            <a:endParaRPr lang="en-GB" sz="1600" dirty="0" smtClean="0">
              <a:latin typeface="Arial" panose="020B0604020202020204" pitchFamily="34" charset="0"/>
              <a:cs typeface="Arial" panose="020B0604020202020204" pitchFamily="34" charset="0"/>
            </a:endParaRPr>
          </a:p>
          <a:p>
            <a:pPr marL="685800" indent="-457200">
              <a:spcBef>
                <a:spcPts val="1800"/>
              </a:spcBef>
              <a:spcAft>
                <a:spcPts val="600"/>
              </a:spcAft>
              <a:buClr>
                <a:srgbClr val="0070C0"/>
              </a:buClr>
              <a:buFont typeface="+mj-lt"/>
              <a:buAutoNum type="arabicPeriod"/>
              <a:defRPr/>
            </a:pPr>
            <a:r>
              <a:rPr lang="en-GB" sz="1600" dirty="0" smtClean="0">
                <a:latin typeface="Arial" panose="020B0604020202020204" pitchFamily="34" charset="0"/>
                <a:cs typeface="Arial" panose="020B0604020202020204" pitchFamily="34" charset="0"/>
              </a:rPr>
              <a:t>Intermittent delays in </a:t>
            </a:r>
            <a:r>
              <a:rPr lang="en-GB" sz="1600" dirty="0">
                <a:latin typeface="Arial" panose="020B0604020202020204" pitchFamily="34" charset="0"/>
                <a:cs typeface="Arial" panose="020B0604020202020204" pitchFamily="34" charset="0"/>
              </a:rPr>
              <a:t>funding</a:t>
            </a:r>
          </a:p>
          <a:p>
            <a:pPr marL="685800" indent="-457200">
              <a:spcBef>
                <a:spcPts val="1800"/>
              </a:spcBef>
              <a:spcAft>
                <a:spcPts val="600"/>
              </a:spcAft>
              <a:buClr>
                <a:srgbClr val="0070C0"/>
              </a:buClr>
              <a:buFont typeface="+mj-lt"/>
              <a:buAutoNum type="arabicPeriod"/>
              <a:defRPr/>
            </a:pPr>
            <a:r>
              <a:rPr lang="en-GB" sz="1600" dirty="0">
                <a:latin typeface="Arial" panose="020B0604020202020204" pitchFamily="34" charset="0"/>
                <a:cs typeface="Arial" panose="020B0604020202020204" pitchFamily="34" charset="0"/>
              </a:rPr>
              <a:t>High non-response rates, due to </a:t>
            </a:r>
            <a:r>
              <a:rPr lang="en-GB" sz="1600" dirty="0" smtClean="0">
                <a:latin typeface="Arial" panose="020B0604020202020204" pitchFamily="34" charset="0"/>
                <a:cs typeface="Arial" panose="020B0604020202020204" pitchFamily="34" charset="0"/>
              </a:rPr>
              <a:t>several factors, migration, </a:t>
            </a:r>
            <a:r>
              <a:rPr lang="en-GB" sz="1600" dirty="0" err="1" smtClean="0">
                <a:latin typeface="Arial" panose="020B0604020202020204" pitchFamily="34" charset="0"/>
                <a:cs typeface="Arial" panose="020B0604020202020204" pitchFamily="34" charset="0"/>
              </a:rPr>
              <a:t>etc</a:t>
            </a:r>
            <a:endParaRPr lang="en-GB" sz="1600" dirty="0">
              <a:latin typeface="Arial" panose="020B0604020202020204" pitchFamily="34" charset="0"/>
              <a:cs typeface="Arial" panose="020B0604020202020204" pitchFamily="34" charset="0"/>
            </a:endParaRPr>
          </a:p>
          <a:p>
            <a:pPr marL="685800" indent="-457200">
              <a:spcBef>
                <a:spcPts val="1800"/>
              </a:spcBef>
              <a:spcAft>
                <a:spcPts val="600"/>
              </a:spcAft>
              <a:buClr>
                <a:srgbClr val="0070C0"/>
              </a:buClr>
              <a:buFont typeface="+mj-lt"/>
              <a:buAutoNum type="arabicPeriod"/>
              <a:defRPr/>
            </a:pPr>
            <a:r>
              <a:rPr lang="en-GB" sz="1600" dirty="0" smtClean="0">
                <a:latin typeface="Arial" panose="020B0604020202020204" pitchFamily="34" charset="0"/>
                <a:cs typeface="Arial" panose="020B0604020202020204" pitchFamily="34" charset="0"/>
              </a:rPr>
              <a:t>Coverage of Institutional </a:t>
            </a:r>
            <a:r>
              <a:rPr lang="en-GB" sz="1600" dirty="0">
                <a:latin typeface="Arial" panose="020B0604020202020204" pitchFamily="34" charset="0"/>
                <a:cs typeface="Arial" panose="020B0604020202020204" pitchFamily="34" charset="0"/>
              </a:rPr>
              <a:t>&amp; Private Large Scale </a:t>
            </a:r>
            <a:r>
              <a:rPr lang="en-GB" sz="1600" dirty="0" smtClean="0">
                <a:latin typeface="Arial" panose="020B0604020202020204" pitchFamily="34" charset="0"/>
                <a:cs typeface="Arial" panose="020B0604020202020204" pitchFamily="34" charset="0"/>
              </a:rPr>
              <a:t>farms</a:t>
            </a:r>
            <a:endParaRPr lang="en-GB" sz="1600" dirty="0">
              <a:latin typeface="Arial" panose="020B0604020202020204" pitchFamily="34" charset="0"/>
              <a:cs typeface="Arial" panose="020B0604020202020204" pitchFamily="34" charset="0"/>
            </a:endParaRPr>
          </a:p>
          <a:p>
            <a:pPr marL="685800" indent="-457200">
              <a:spcBef>
                <a:spcPts val="1800"/>
              </a:spcBef>
              <a:spcAft>
                <a:spcPts val="600"/>
              </a:spcAft>
              <a:buClr>
                <a:srgbClr val="0070C0"/>
              </a:buClr>
              <a:buFont typeface="+mj-lt"/>
              <a:buAutoNum type="arabicPeriod"/>
              <a:defRPr/>
            </a:pPr>
            <a:r>
              <a:rPr lang="en-GB" sz="1600" dirty="0">
                <a:latin typeface="Arial" panose="020B0604020202020204" pitchFamily="34" charset="0"/>
                <a:cs typeface="Arial" panose="020B0604020202020204" pitchFamily="34" charset="0"/>
              </a:rPr>
              <a:t>Intensive data collection programme. Thus, limited time for data processing and analysis</a:t>
            </a:r>
          </a:p>
          <a:p>
            <a:pPr marL="685800" indent="-457200">
              <a:spcBef>
                <a:spcPts val="1800"/>
              </a:spcBef>
              <a:spcAft>
                <a:spcPts val="600"/>
              </a:spcAft>
              <a:buClr>
                <a:srgbClr val="0070C0"/>
              </a:buClr>
              <a:buFont typeface="+mj-lt"/>
              <a:buAutoNum type="arabicPeriod"/>
              <a:defRPr/>
            </a:pPr>
            <a:r>
              <a:rPr lang="en-GB" sz="1600" dirty="0">
                <a:latin typeface="Arial" panose="020B0604020202020204" pitchFamily="34" charset="0"/>
                <a:cs typeface="Arial" panose="020B0604020202020204" pitchFamily="34" charset="0"/>
              </a:rPr>
              <a:t>COVID-19 caused field work delays in the AAS 2019 and obliged to redesign the AAS 2021</a:t>
            </a:r>
            <a:endParaRPr lang="en-GB" sz="1600" dirty="0"/>
          </a:p>
          <a:p>
            <a:endParaRPr lang="en-GB" sz="1600" dirty="0"/>
          </a:p>
        </p:txBody>
      </p:sp>
      <p:sp>
        <p:nvSpPr>
          <p:cNvPr id="4" name="Content Placeholder 3"/>
          <p:cNvSpPr>
            <a:spLocks noGrp="1"/>
          </p:cNvSpPr>
          <p:nvPr>
            <p:ph sz="half" idx="2"/>
          </p:nvPr>
        </p:nvSpPr>
        <p:spPr>
          <a:xfrm>
            <a:off x="838200" y="2419927"/>
            <a:ext cx="5163128" cy="3757036"/>
          </a:xfrm>
          <a:noFill/>
          <a:ln w="3175">
            <a:solidFill>
              <a:schemeClr val="tx1"/>
            </a:solidFill>
          </a:ln>
        </p:spPr>
        <p:txBody>
          <a:bodyPr vert="horz" lIns="91440" tIns="45720" rIns="91440" bIns="45720" rtlCol="0">
            <a:noAutofit/>
          </a:bodyPr>
          <a:lstStyle/>
          <a:p>
            <a:pPr marL="685800" indent="-457200">
              <a:spcBef>
                <a:spcPts val="1800"/>
              </a:spcBef>
              <a:spcAft>
                <a:spcPts val="600"/>
              </a:spcAft>
              <a:buClr>
                <a:srgbClr val="0070C0"/>
              </a:buClr>
              <a:buFont typeface="+mj-lt"/>
              <a:buAutoNum type="arabicPeriod"/>
            </a:pPr>
            <a:endParaRPr lang="en-GB" sz="1600" dirty="0">
              <a:latin typeface="Arial" panose="020B0604020202020204" pitchFamily="34" charset="0"/>
              <a:cs typeface="Arial" panose="020B0604020202020204" pitchFamily="34" charset="0"/>
            </a:endParaRPr>
          </a:p>
          <a:p>
            <a:pPr marL="685800" indent="-457200">
              <a:spcBef>
                <a:spcPts val="1800"/>
              </a:spcBef>
              <a:spcAft>
                <a:spcPts val="600"/>
              </a:spcAft>
              <a:buClr>
                <a:srgbClr val="0070C0"/>
              </a:buClr>
              <a:buFont typeface="+mj-lt"/>
              <a:buAutoNum type="arabicPeriod"/>
            </a:pPr>
            <a:r>
              <a:rPr lang="en-GB" sz="1600" dirty="0">
                <a:latin typeface="Arial" panose="020B0604020202020204" pitchFamily="34" charset="0"/>
                <a:cs typeface="Arial" panose="020B0604020202020204" pitchFamily="34" charset="0"/>
              </a:rPr>
              <a:t>Since its establishment, AAS collected data for the ag years 2017, 2018, 2019, 2020</a:t>
            </a:r>
          </a:p>
          <a:p>
            <a:pPr marL="685800" indent="-457200">
              <a:spcBef>
                <a:spcPts val="1800"/>
              </a:spcBef>
              <a:spcAft>
                <a:spcPts val="600"/>
              </a:spcAft>
              <a:buClr>
                <a:srgbClr val="0070C0"/>
              </a:buClr>
              <a:buFont typeface="+mj-lt"/>
              <a:buAutoNum type="arabicPeriod"/>
            </a:pPr>
            <a:r>
              <a:rPr lang="en-GB" sz="1600" dirty="0">
                <a:latin typeface="Arial" panose="020B0604020202020204" pitchFamily="34" charset="0"/>
                <a:cs typeface="Arial" panose="020B0604020202020204" pitchFamily="34" charset="0"/>
              </a:rPr>
              <a:t>Improvement in the CAPI platform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equipment renewal</a:t>
            </a:r>
          </a:p>
          <a:p>
            <a:pPr marL="685800" indent="-457200">
              <a:spcBef>
                <a:spcPts val="1800"/>
              </a:spcBef>
              <a:spcAft>
                <a:spcPts val="600"/>
              </a:spcAft>
              <a:buClr>
                <a:srgbClr val="0070C0"/>
              </a:buClr>
              <a:buFont typeface="+mj-lt"/>
              <a:buAutoNum type="arabicPeriod"/>
            </a:pPr>
            <a:r>
              <a:rPr lang="en-GB" sz="1600" dirty="0">
                <a:latin typeface="Arial" panose="020B0604020202020204" pitchFamily="34" charset="0"/>
                <a:cs typeface="Arial" panose="020B0604020202020204" pitchFamily="34" charset="0"/>
              </a:rPr>
              <a:t>Survey instruments updated and constantly improved based on enumerators’ feedback</a:t>
            </a:r>
          </a:p>
          <a:p>
            <a:pPr marL="685800" indent="-457200">
              <a:spcBef>
                <a:spcPts val="1800"/>
              </a:spcBef>
              <a:spcAft>
                <a:spcPts val="600"/>
              </a:spcAft>
              <a:buClr>
                <a:srgbClr val="0070C0"/>
              </a:buClr>
              <a:buFont typeface="+mj-lt"/>
              <a:buAutoNum type="arabicPeriod"/>
            </a:pPr>
            <a:r>
              <a:rPr lang="en-GB" sz="1600" dirty="0">
                <a:latin typeface="Arial" panose="020B0604020202020204" pitchFamily="34" charset="0"/>
                <a:cs typeface="Arial" panose="020B0604020202020204" pitchFamily="34" charset="0"/>
              </a:rPr>
              <a:t>First survey report launched in June 2020. Second report is under preparation</a:t>
            </a:r>
          </a:p>
          <a:p>
            <a:pPr marL="685800" indent="-457200">
              <a:spcBef>
                <a:spcPts val="1800"/>
              </a:spcBef>
              <a:spcAft>
                <a:spcPts val="600"/>
              </a:spcAft>
              <a:buClr>
                <a:srgbClr val="0070C0"/>
              </a:buClr>
              <a:buFont typeface="+mj-lt"/>
              <a:buAutoNum type="arabicPeriod"/>
            </a:pPr>
            <a:endParaRPr lang="en-GB" sz="1600" dirty="0">
              <a:latin typeface="Arial" panose="020B0604020202020204" pitchFamily="34" charset="0"/>
              <a:cs typeface="Arial" panose="020B0604020202020204" pitchFamily="34" charset="0"/>
            </a:endParaRPr>
          </a:p>
        </p:txBody>
      </p:sp>
      <p:sp>
        <p:nvSpPr>
          <p:cNvPr id="6" name="Content Placeholder 4"/>
          <p:cNvSpPr txBox="1">
            <a:spLocks/>
          </p:cNvSpPr>
          <p:nvPr/>
        </p:nvSpPr>
        <p:spPr>
          <a:xfrm>
            <a:off x="6153912" y="1825625"/>
            <a:ext cx="5063836" cy="59430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Clr>
                <a:srgbClr val="A6B727"/>
              </a:buClr>
            </a:pPr>
            <a:r>
              <a:rPr lang="en-GB"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a:t>
            </a:r>
          </a:p>
        </p:txBody>
      </p:sp>
      <p:sp>
        <p:nvSpPr>
          <p:cNvPr id="7" name="Content Placeholder 4"/>
          <p:cNvSpPr txBox="1">
            <a:spLocks/>
          </p:cNvSpPr>
          <p:nvPr/>
        </p:nvSpPr>
        <p:spPr>
          <a:xfrm>
            <a:off x="832104" y="1825625"/>
            <a:ext cx="4994564" cy="51638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Clr>
                <a:srgbClr val="A6B727"/>
              </a:buClr>
            </a:pPr>
            <a:r>
              <a:rPr lang="en-GB" sz="2400" b="1" dirty="0" smtClean="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Achievements</a:t>
            </a:r>
            <a:endParaRPr lang="en-GB" sz="24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45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0070C0"/>
                </a:solidFill>
              </a:rPr>
              <a:t/>
            </a:r>
            <a:br>
              <a:rPr lang="en-US" sz="4000" b="1" dirty="0">
                <a:solidFill>
                  <a:srgbClr val="0070C0"/>
                </a:solidFill>
              </a:rPr>
            </a:br>
            <a:r>
              <a:rPr lang="en-US" sz="4900" b="1" dirty="0" smtClean="0">
                <a:solidFill>
                  <a:schemeClr val="tx1"/>
                </a:solidFill>
              </a:rPr>
              <a:t>Structure of the 2019 AAS report</a:t>
            </a:r>
            <a:r>
              <a:rPr lang="en-US" sz="4900" b="1" dirty="0">
                <a:solidFill>
                  <a:srgbClr val="0070C0"/>
                </a:solidFill>
                <a:latin typeface="Bell MT" panose="02020503060305020303" pitchFamily="18" charset="0"/>
              </a:rPr>
              <a:t/>
            </a:r>
            <a:br>
              <a:rPr lang="en-US" sz="4900" b="1" dirty="0">
                <a:solidFill>
                  <a:srgbClr val="0070C0"/>
                </a:solidFill>
                <a:latin typeface="Bell MT" panose="02020503060305020303" pitchFamily="18" charset="0"/>
              </a:rPr>
            </a:br>
            <a:endParaRPr lang="en-GB" sz="4900" dirty="0"/>
          </a:p>
        </p:txBody>
      </p:sp>
      <p:sp>
        <p:nvSpPr>
          <p:cNvPr id="3" name="Rectangle 2"/>
          <p:cNvSpPr/>
          <p:nvPr/>
        </p:nvSpPr>
        <p:spPr>
          <a:xfrm>
            <a:off x="475488" y="1755595"/>
            <a:ext cx="11119104" cy="4524315"/>
          </a:xfrm>
          <a:prstGeom prst="rect">
            <a:avLst/>
          </a:prstGeom>
        </p:spPr>
        <p:txBody>
          <a:bodyPr wrap="square">
            <a:spAutoFit/>
          </a:bodyPr>
          <a:lstStyle/>
          <a:p>
            <a:pPr>
              <a:lnSpc>
                <a:spcPct val="150000"/>
              </a:lnSpc>
            </a:pPr>
            <a:r>
              <a:rPr lang="en-US" sz="2400" dirty="0">
                <a:solidFill>
                  <a:srgbClr val="000000"/>
                </a:solidFill>
                <a:latin typeface="Arial"/>
              </a:rPr>
              <a:t>The report comprises the following </a:t>
            </a:r>
            <a:r>
              <a:rPr lang="en-US" sz="2400" dirty="0" smtClean="0">
                <a:solidFill>
                  <a:srgbClr val="000000"/>
                </a:solidFill>
                <a:latin typeface="Arial"/>
              </a:rPr>
              <a:t>eight </a:t>
            </a:r>
            <a:r>
              <a:rPr lang="en-US" sz="2400" dirty="0">
                <a:solidFill>
                  <a:srgbClr val="000000"/>
                </a:solidFill>
                <a:latin typeface="Arial"/>
              </a:rPr>
              <a:t>chapters: </a:t>
            </a:r>
            <a:endParaRPr lang="en-US" sz="2400" dirty="0" smtClean="0">
              <a:solidFill>
                <a:srgbClr val="000000"/>
              </a:solidFill>
              <a:latin typeface="Arial"/>
            </a:endParaRPr>
          </a:p>
          <a:p>
            <a:pPr marL="457200" indent="-457200">
              <a:lnSpc>
                <a:spcPct val="150000"/>
              </a:lnSpc>
              <a:buFont typeface="+mj-lt"/>
              <a:buAutoNum type="arabicPeriod"/>
            </a:pPr>
            <a:r>
              <a:rPr lang="en-US" sz="2400" dirty="0" smtClean="0">
                <a:solidFill>
                  <a:srgbClr val="000000"/>
                </a:solidFill>
                <a:latin typeface="Arial"/>
              </a:rPr>
              <a:t>Introduction</a:t>
            </a:r>
            <a:r>
              <a:rPr lang="en-US" sz="2400" dirty="0">
                <a:solidFill>
                  <a:srgbClr val="000000"/>
                </a:solidFill>
                <a:latin typeface="Arial"/>
              </a:rPr>
              <a:t>, </a:t>
            </a:r>
            <a:endParaRPr lang="en-US" sz="2400" dirty="0" smtClean="0">
              <a:solidFill>
                <a:srgbClr val="000000"/>
              </a:solidFill>
              <a:latin typeface="Arial"/>
            </a:endParaRPr>
          </a:p>
          <a:p>
            <a:pPr marL="457200" indent="-457200">
              <a:lnSpc>
                <a:spcPct val="150000"/>
              </a:lnSpc>
              <a:buFont typeface="+mj-lt"/>
              <a:buAutoNum type="arabicPeriod"/>
            </a:pPr>
            <a:r>
              <a:rPr lang="en-US" sz="2400" dirty="0" smtClean="0">
                <a:solidFill>
                  <a:srgbClr val="000000"/>
                </a:solidFill>
                <a:latin typeface="Arial"/>
              </a:rPr>
              <a:t>Agricultural </a:t>
            </a:r>
            <a:r>
              <a:rPr lang="en-US" sz="2400" dirty="0">
                <a:solidFill>
                  <a:srgbClr val="000000"/>
                </a:solidFill>
                <a:latin typeface="Arial"/>
              </a:rPr>
              <a:t>Households and Holding </a:t>
            </a:r>
            <a:r>
              <a:rPr lang="en-US" sz="2400" dirty="0" smtClean="0">
                <a:solidFill>
                  <a:srgbClr val="000000"/>
                </a:solidFill>
                <a:latin typeface="Arial"/>
              </a:rPr>
              <a:t>characteristics </a:t>
            </a:r>
          </a:p>
          <a:p>
            <a:pPr marL="457200" indent="-457200">
              <a:lnSpc>
                <a:spcPct val="150000"/>
              </a:lnSpc>
              <a:buFont typeface="+mj-lt"/>
              <a:buAutoNum type="arabicPeriod"/>
            </a:pPr>
            <a:r>
              <a:rPr lang="en-US" sz="2400" dirty="0" smtClean="0">
                <a:solidFill>
                  <a:srgbClr val="000000"/>
                </a:solidFill>
                <a:latin typeface="Arial"/>
              </a:rPr>
              <a:t>Agricultural land</a:t>
            </a:r>
          </a:p>
          <a:p>
            <a:pPr marL="457200" indent="-457200">
              <a:lnSpc>
                <a:spcPct val="150000"/>
              </a:lnSpc>
              <a:buFont typeface="+mj-lt"/>
              <a:buAutoNum type="arabicPeriod"/>
            </a:pPr>
            <a:r>
              <a:rPr lang="en-US" sz="2400" dirty="0" smtClean="0">
                <a:solidFill>
                  <a:srgbClr val="000000"/>
                </a:solidFill>
                <a:latin typeface="Arial"/>
              </a:rPr>
              <a:t>Agricultural </a:t>
            </a:r>
            <a:r>
              <a:rPr lang="en-US" sz="2400" dirty="0">
                <a:solidFill>
                  <a:srgbClr val="000000"/>
                </a:solidFill>
                <a:latin typeface="Arial"/>
              </a:rPr>
              <a:t>practices and </a:t>
            </a:r>
            <a:r>
              <a:rPr lang="en-US" sz="2400" dirty="0" smtClean="0">
                <a:solidFill>
                  <a:srgbClr val="000000"/>
                </a:solidFill>
                <a:latin typeface="Arial"/>
              </a:rPr>
              <a:t>Inputs </a:t>
            </a:r>
          </a:p>
          <a:p>
            <a:pPr marL="457200" indent="-457200">
              <a:lnSpc>
                <a:spcPct val="150000"/>
              </a:lnSpc>
              <a:buFont typeface="+mj-lt"/>
              <a:buAutoNum type="arabicPeriod"/>
            </a:pPr>
            <a:r>
              <a:rPr lang="en-US" sz="2400" dirty="0" smtClean="0">
                <a:solidFill>
                  <a:srgbClr val="000000"/>
                </a:solidFill>
                <a:latin typeface="Arial"/>
              </a:rPr>
              <a:t>Agricultural Services </a:t>
            </a:r>
          </a:p>
          <a:p>
            <a:pPr marL="457200" indent="-457200">
              <a:lnSpc>
                <a:spcPct val="150000"/>
              </a:lnSpc>
              <a:buFont typeface="+mj-lt"/>
              <a:buAutoNum type="arabicPeriod"/>
            </a:pPr>
            <a:r>
              <a:rPr lang="en-US" sz="2400" dirty="0" smtClean="0">
                <a:solidFill>
                  <a:srgbClr val="000000"/>
                </a:solidFill>
                <a:latin typeface="Arial"/>
              </a:rPr>
              <a:t>Household </a:t>
            </a:r>
            <a:r>
              <a:rPr lang="en-US" sz="2400" dirty="0">
                <a:solidFill>
                  <a:srgbClr val="000000"/>
                </a:solidFill>
                <a:latin typeface="Arial"/>
              </a:rPr>
              <a:t>Food </a:t>
            </a:r>
            <a:r>
              <a:rPr lang="en-US" sz="2400" dirty="0" smtClean="0">
                <a:solidFill>
                  <a:srgbClr val="000000"/>
                </a:solidFill>
                <a:latin typeface="Arial"/>
              </a:rPr>
              <a:t>Security</a:t>
            </a:r>
          </a:p>
          <a:p>
            <a:pPr marL="457200" indent="-457200">
              <a:lnSpc>
                <a:spcPct val="150000"/>
              </a:lnSpc>
              <a:buFont typeface="+mj-lt"/>
              <a:buAutoNum type="arabicPeriod"/>
            </a:pPr>
            <a:r>
              <a:rPr lang="en-US" sz="2400" dirty="0" smtClean="0">
                <a:solidFill>
                  <a:srgbClr val="000000"/>
                </a:solidFill>
                <a:latin typeface="Arial"/>
              </a:rPr>
              <a:t>Crop </a:t>
            </a:r>
            <a:r>
              <a:rPr lang="en-US" sz="2400" dirty="0">
                <a:solidFill>
                  <a:srgbClr val="000000"/>
                </a:solidFill>
                <a:latin typeface="Arial"/>
              </a:rPr>
              <a:t>Production </a:t>
            </a:r>
            <a:endParaRPr lang="en-US" sz="2400" dirty="0" smtClean="0">
              <a:solidFill>
                <a:srgbClr val="000000"/>
              </a:solidFill>
              <a:latin typeface="Arial"/>
            </a:endParaRPr>
          </a:p>
        </p:txBody>
      </p:sp>
    </p:spTree>
    <p:extLst>
      <p:ext uri="{BB962C8B-B14F-4D97-AF65-F5344CB8AC3E}">
        <p14:creationId xmlns:p14="http://schemas.microsoft.com/office/powerpoint/2010/main" val="1461979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70C0"/>
                </a:solidFill>
              </a:rPr>
              <a:t/>
            </a:r>
            <a:br>
              <a:rPr lang="en-US" sz="4000" b="1" dirty="0">
                <a:solidFill>
                  <a:srgbClr val="0070C0"/>
                </a:solidFill>
              </a:rPr>
            </a:br>
            <a:endParaRPr lang="en-GB" sz="4900" dirty="0"/>
          </a:p>
        </p:txBody>
      </p:sp>
      <p:sp>
        <p:nvSpPr>
          <p:cNvPr id="3" name="Rectangle 2"/>
          <p:cNvSpPr/>
          <p:nvPr/>
        </p:nvSpPr>
        <p:spPr>
          <a:xfrm>
            <a:off x="621792" y="2694379"/>
            <a:ext cx="11119104" cy="1328249"/>
          </a:xfrm>
          <a:prstGeom prst="rect">
            <a:avLst/>
          </a:prstGeom>
        </p:spPr>
        <p:txBody>
          <a:bodyPr wrap="square">
            <a:spAutoFit/>
          </a:bodyPr>
          <a:lstStyle/>
          <a:p>
            <a:pPr algn="ctr">
              <a:lnSpc>
                <a:spcPct val="150000"/>
              </a:lnSpc>
            </a:pPr>
            <a:r>
              <a:rPr lang="en-US" sz="6000" dirty="0" smtClean="0">
                <a:solidFill>
                  <a:srgbClr val="000000"/>
                </a:solidFill>
                <a:latin typeface="Arial"/>
              </a:rPr>
              <a:t>Thank you</a:t>
            </a:r>
            <a:endParaRPr lang="en-US" sz="6000" dirty="0"/>
          </a:p>
        </p:txBody>
      </p:sp>
    </p:spTree>
    <p:extLst>
      <p:ext uri="{BB962C8B-B14F-4D97-AF65-F5344CB8AC3E}">
        <p14:creationId xmlns:p14="http://schemas.microsoft.com/office/powerpoint/2010/main" val="2462648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70C0"/>
                </a:solidFill>
                <a:latin typeface="Arial Narrow" panose="020B0606020202030204" pitchFamily="34" charset="0"/>
              </a:rPr>
              <a:t>Uganda Bureau of Statistics</a:t>
            </a:r>
            <a:endParaRPr lang="en-GB" sz="3600" dirty="0">
              <a:latin typeface="Arial Narrow" panose="020B0606020202030204" pitchFamily="34" charset="0"/>
            </a:endParaRPr>
          </a:p>
        </p:txBody>
      </p:sp>
      <p:sp>
        <p:nvSpPr>
          <p:cNvPr id="9" name="Content Placeholder 8"/>
          <p:cNvSpPr>
            <a:spLocks noGrp="1"/>
          </p:cNvSpPr>
          <p:nvPr>
            <p:ph sz="quarter" idx="13"/>
          </p:nvPr>
        </p:nvSpPr>
        <p:spPr/>
        <p:txBody>
          <a:bodyPr>
            <a:normAutofit/>
          </a:bodyPr>
          <a:lstStyle/>
          <a:p>
            <a:pPr marL="0" indent="0">
              <a:buNone/>
            </a:pPr>
            <a:endParaRPr lang="en-US" sz="4400" b="1" dirty="0">
              <a:solidFill>
                <a:srgbClr val="0070C0"/>
              </a:solidFill>
              <a:latin typeface="Arial Narrow" panose="020B0606020202030204" pitchFamily="34" charset="0"/>
            </a:endParaRPr>
          </a:p>
          <a:p>
            <a:pPr marL="0" indent="0" algn="ctr">
              <a:buNone/>
            </a:pPr>
            <a:r>
              <a:rPr lang="en-GB" sz="4800" b="1" dirty="0" smtClean="0">
                <a:latin typeface="Arial Narrow" panose="020B0606020202030204" pitchFamily="34" charset="0"/>
              </a:rPr>
              <a:t>Overview of the AAS</a:t>
            </a:r>
            <a:endParaRPr lang="en-GB" sz="4800" b="1" dirty="0">
              <a:latin typeface="Arial Narrow" panose="020B0606020202030204" pitchFamily="34" charset="0"/>
            </a:endParaRPr>
          </a:p>
        </p:txBody>
      </p:sp>
    </p:spTree>
    <p:extLst>
      <p:ext uri="{BB962C8B-B14F-4D97-AF65-F5344CB8AC3E}">
        <p14:creationId xmlns:p14="http://schemas.microsoft.com/office/powerpoint/2010/main" val="311802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0070C0"/>
                </a:solidFill>
              </a:rPr>
              <a:t/>
            </a:r>
            <a:br>
              <a:rPr lang="en-US" sz="4000" b="1" dirty="0">
                <a:solidFill>
                  <a:srgbClr val="0070C0"/>
                </a:solidFill>
              </a:rPr>
            </a:br>
            <a:r>
              <a:rPr lang="en-US" sz="4000" b="1" dirty="0" smtClean="0">
                <a:solidFill>
                  <a:schemeClr val="tx1"/>
                </a:solidFill>
              </a:rPr>
              <a:t>Introduction</a:t>
            </a:r>
            <a:r>
              <a:rPr lang="en-US" sz="4900" b="1" dirty="0">
                <a:solidFill>
                  <a:srgbClr val="0070C0"/>
                </a:solidFill>
                <a:latin typeface="Bell MT" panose="02020503060305020303" pitchFamily="18" charset="0"/>
              </a:rPr>
              <a:t/>
            </a:r>
            <a:br>
              <a:rPr lang="en-US" sz="4900" b="1" dirty="0">
                <a:solidFill>
                  <a:srgbClr val="0070C0"/>
                </a:solidFill>
                <a:latin typeface="Bell MT" panose="02020503060305020303" pitchFamily="18" charset="0"/>
              </a:rPr>
            </a:br>
            <a:endParaRPr lang="en-GB" sz="4900" dirty="0"/>
          </a:p>
        </p:txBody>
      </p:sp>
      <p:sp>
        <p:nvSpPr>
          <p:cNvPr id="7" name="TextBox 6"/>
          <p:cNvSpPr txBox="1"/>
          <p:nvPr/>
        </p:nvSpPr>
        <p:spPr>
          <a:xfrm>
            <a:off x="566928" y="2027811"/>
            <a:ext cx="4888992" cy="369331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352" y="2060448"/>
            <a:ext cx="3499104" cy="366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49952" y="1816608"/>
            <a:ext cx="6608064" cy="483209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i="1" dirty="0" smtClean="0"/>
              <a:t>The Bureau.</a:t>
            </a:r>
          </a:p>
          <a:p>
            <a:r>
              <a:rPr lang="en-US" i="1" dirty="0" smtClean="0"/>
              <a:t>The Uganda Bureau of Statistics (UBOS) is a semi-autonomous body  created by the </a:t>
            </a:r>
            <a:r>
              <a:rPr lang="en-US" i="1" dirty="0"/>
              <a:t>Uganda Bureau of Statistics Act  No. 12, 1998</a:t>
            </a:r>
            <a:r>
              <a:rPr lang="en-US" i="1" dirty="0" smtClean="0"/>
              <a:t>.</a:t>
            </a:r>
          </a:p>
          <a:p>
            <a:endParaRPr lang="en-US" i="1" dirty="0"/>
          </a:p>
          <a:p>
            <a:r>
              <a:rPr lang="en-US" i="1" dirty="0" smtClean="0"/>
              <a:t>UBOS is the principal data collection, processing , analyzing and dissemination agency in the National Statistical System(NSS).</a:t>
            </a:r>
          </a:p>
          <a:p>
            <a:endParaRPr lang="en-US" i="1" dirty="0" smtClean="0"/>
          </a:p>
          <a:p>
            <a:r>
              <a:rPr lang="en-US" b="1" i="1" dirty="0" smtClean="0"/>
              <a:t>Our Mission.</a:t>
            </a:r>
          </a:p>
          <a:p>
            <a:r>
              <a:rPr lang="en-US" i="1" dirty="0" smtClean="0"/>
              <a:t>To coordinate the NSS and provide quality statistics and statistical services that support development programs.</a:t>
            </a:r>
          </a:p>
          <a:p>
            <a:r>
              <a:rPr lang="en-US" i="1" dirty="0" smtClean="0"/>
              <a:t> </a:t>
            </a:r>
            <a:endParaRPr lang="en-US" i="1" dirty="0"/>
          </a:p>
          <a:p>
            <a:r>
              <a:rPr lang="en-US" b="1" i="1" dirty="0" smtClean="0"/>
              <a:t>UBOS Strategic goals.</a:t>
            </a:r>
          </a:p>
          <a:p>
            <a:r>
              <a:rPr lang="en-US" i="1" dirty="0" smtClean="0"/>
              <a:t>a. Strengthened development and production of quality statistics.</a:t>
            </a:r>
          </a:p>
          <a:p>
            <a:r>
              <a:rPr lang="en-US" i="1" dirty="0" smtClean="0"/>
              <a:t>b. Enhanced coordination, cooperation and Partnerships in statistical </a:t>
            </a:r>
          </a:p>
          <a:p>
            <a:r>
              <a:rPr lang="en-US" i="1" dirty="0"/>
              <a:t> </a:t>
            </a:r>
            <a:r>
              <a:rPr lang="en-US" i="1" dirty="0" smtClean="0"/>
              <a:t>    production and management.</a:t>
            </a:r>
          </a:p>
          <a:p>
            <a:r>
              <a:rPr lang="en-US" i="1" dirty="0" smtClean="0"/>
              <a:t>c. Increased use of statistics for development results.</a:t>
            </a:r>
          </a:p>
          <a:p>
            <a:endParaRPr lang="en-US" i="1" dirty="0"/>
          </a:p>
        </p:txBody>
      </p:sp>
    </p:spTree>
    <p:extLst>
      <p:ext uri="{BB962C8B-B14F-4D97-AF65-F5344CB8AC3E}">
        <p14:creationId xmlns:p14="http://schemas.microsoft.com/office/powerpoint/2010/main" val="2590793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t-IT" sz="4000" b="1" dirty="0" smtClean="0">
                <a:solidFill>
                  <a:schemeClr val="tx1"/>
                </a:solidFill>
                <a:effectLst>
                  <a:outerShdw blurRad="38100" dist="38100" dir="2700000" algn="tl">
                    <a:srgbClr val="000000">
                      <a:alpha val="43137"/>
                    </a:srgbClr>
                  </a:outerShdw>
                </a:effectLst>
              </a:rPr>
              <a:t>Background</a:t>
            </a:r>
            <a:endParaRPr lang="en-GB" sz="4000" dirty="0">
              <a:solidFill>
                <a:schemeClr val="tx1"/>
              </a:solidFill>
            </a:endParaRPr>
          </a:p>
        </p:txBody>
      </p:sp>
      <p:sp>
        <p:nvSpPr>
          <p:cNvPr id="10" name="Content Placeholder 2"/>
          <p:cNvSpPr>
            <a:spLocks noGrp="1"/>
          </p:cNvSpPr>
          <p:nvPr>
            <p:ph sz="half" idx="1"/>
          </p:nvPr>
        </p:nvSpPr>
        <p:spPr>
          <a:xfrm>
            <a:off x="2462784" y="1779652"/>
            <a:ext cx="9424416" cy="4440843"/>
          </a:xfrm>
        </p:spPr>
        <p:txBody>
          <a:bodyPr>
            <a:noAutofit/>
          </a:bodyPr>
          <a:lstStyle/>
          <a:p>
            <a:pPr>
              <a:lnSpc>
                <a:spcPct val="100000"/>
              </a:lnSpc>
              <a:buClr>
                <a:srgbClr val="000000"/>
              </a:buClr>
              <a:buFont typeface="Wingdings" pitchFamily="2" charset="2"/>
              <a:buChar char="§"/>
              <a:defRPr/>
            </a:pPr>
            <a:r>
              <a:rPr lang="en-US" sz="2000" dirty="0">
                <a:latin typeface="Arial" panose="020B0604020202020204" pitchFamily="34" charset="0"/>
                <a:cs typeface="Arial" panose="020B0604020202020204" pitchFamily="34" charset="0"/>
              </a:rPr>
              <a:t>Agriculture is a source of livelihood to the majority of Households </a:t>
            </a:r>
            <a:r>
              <a:rPr lang="en-US" sz="2000" dirty="0" smtClean="0">
                <a:latin typeface="Arial" panose="020B0604020202020204" pitchFamily="34" charset="0"/>
                <a:cs typeface="Arial" panose="020B0604020202020204" pitchFamily="34" charset="0"/>
              </a:rPr>
              <a:t>in Uganda and an </a:t>
            </a:r>
            <a:r>
              <a:rPr lang="en-US" sz="2000" dirty="0">
                <a:latin typeface="Arial" panose="020B0604020202020204" pitchFamily="34" charset="0"/>
                <a:cs typeface="Arial" panose="020B0604020202020204" pitchFamily="34" charset="0"/>
              </a:rPr>
              <a:t>effective mechanism </a:t>
            </a:r>
            <a:r>
              <a:rPr lang="en-US" sz="2000" dirty="0" smtClean="0">
                <a:latin typeface="Arial" panose="020B0604020202020204" pitchFamily="34" charset="0"/>
                <a:cs typeface="Arial" panose="020B0604020202020204" pitchFamily="34" charset="0"/>
              </a:rPr>
              <a:t>for growth of other sectors(NDP)</a:t>
            </a:r>
            <a:endParaRPr lang="en-US" sz="2000" dirty="0">
              <a:latin typeface="Arial" panose="020B0604020202020204" pitchFamily="34" charset="0"/>
              <a:cs typeface="Arial" panose="020B0604020202020204" pitchFamily="34" charset="0"/>
            </a:endParaRPr>
          </a:p>
          <a:p>
            <a:pPr marL="948690" indent="-342900">
              <a:spcBef>
                <a:spcPts val="600"/>
              </a:spcBef>
              <a:spcAft>
                <a:spcPts val="600"/>
              </a:spcAft>
              <a:buFont typeface="Wingdings" pitchFamily="2" charset="2"/>
              <a:buChar char="§"/>
              <a:defRPr/>
            </a:pPr>
            <a:r>
              <a:rPr lang="en-GB" sz="1800" dirty="0">
                <a:latin typeface="Arial" panose="020B0604020202020204" pitchFamily="34" charset="0"/>
                <a:cs typeface="Arial" panose="020B0604020202020204" pitchFamily="34" charset="0"/>
              </a:rPr>
              <a:t>About 80% of households are engaged in </a:t>
            </a:r>
            <a:r>
              <a:rPr lang="en-GB" sz="1800" dirty="0" smtClean="0">
                <a:latin typeface="Arial" panose="020B0604020202020204" pitchFamily="34" charset="0"/>
                <a:cs typeface="Arial" panose="020B0604020202020204" pitchFamily="34" charset="0"/>
              </a:rPr>
              <a:t>agriculture-Census 2014.</a:t>
            </a:r>
          </a:p>
          <a:p>
            <a:pPr marL="948690" indent="-342900">
              <a:spcBef>
                <a:spcPts val="600"/>
              </a:spcBef>
              <a:spcAft>
                <a:spcPts val="600"/>
              </a:spcAft>
              <a:buFont typeface="Wingdings" pitchFamily="2" charset="2"/>
              <a:buChar char="§"/>
              <a:defRPr/>
            </a:pPr>
            <a:r>
              <a:rPr lang="en-GB" sz="1800" dirty="0" smtClean="0">
                <a:latin typeface="Arial" panose="020B0604020202020204" pitchFamily="34" charset="0"/>
                <a:cs typeface="Arial" panose="020B0604020202020204" pitchFamily="34" charset="0"/>
              </a:rPr>
              <a:t>About 47% of Households in urban and 92% in the rural are engaged Agriculture</a:t>
            </a:r>
          </a:p>
          <a:p>
            <a:pPr marL="948690" indent="-342900">
              <a:spcBef>
                <a:spcPts val="600"/>
              </a:spcBef>
              <a:spcAft>
                <a:spcPts val="600"/>
              </a:spcAft>
              <a:buFont typeface="Wingdings" pitchFamily="2" charset="2"/>
              <a:buChar char="§"/>
              <a:defRPr/>
            </a:pPr>
            <a:r>
              <a:rPr lang="en-GB" sz="1800" dirty="0" smtClean="0">
                <a:latin typeface="Arial" panose="020B0604020202020204" pitchFamily="34" charset="0"/>
                <a:cs typeface="Arial" panose="020B0604020202020204" pitchFamily="34" charset="0"/>
              </a:rPr>
              <a:t>About 39% of the working population are </a:t>
            </a:r>
            <a:r>
              <a:rPr lang="en-GB" sz="1800" dirty="0">
                <a:latin typeface="Arial" panose="020B0604020202020204" pitchFamily="34" charset="0"/>
                <a:cs typeface="Arial" panose="020B0604020202020204" pitchFamily="34" charset="0"/>
              </a:rPr>
              <a:t>subsistence farmers</a:t>
            </a:r>
          </a:p>
          <a:p>
            <a:pPr marL="948690" indent="-342900">
              <a:spcBef>
                <a:spcPts val="600"/>
              </a:spcBef>
              <a:spcAft>
                <a:spcPts val="600"/>
              </a:spcAft>
              <a:buFont typeface="Wingdings" pitchFamily="2" charset="2"/>
              <a:buChar char="§"/>
              <a:defRPr/>
            </a:pPr>
            <a:r>
              <a:rPr lang="en-US" sz="1800" dirty="0" smtClean="0">
                <a:latin typeface="Arial" panose="020B0604020202020204" pitchFamily="34" charset="0"/>
                <a:cs typeface="Arial" panose="020B0604020202020204" pitchFamily="34" charset="0"/>
              </a:rPr>
              <a:t>Agriculture sector </a:t>
            </a:r>
            <a:r>
              <a:rPr lang="en-US" sz="1800" dirty="0">
                <a:latin typeface="Arial" panose="020B0604020202020204" pitchFamily="34" charset="0"/>
                <a:cs typeface="Arial" panose="020B0604020202020204" pitchFamily="34" charset="0"/>
              </a:rPr>
              <a:t>contributed </a:t>
            </a:r>
            <a:r>
              <a:rPr lang="en-US" sz="1800" dirty="0" smtClean="0">
                <a:latin typeface="Arial" panose="020B0604020202020204" pitchFamily="34" charset="0"/>
                <a:cs typeface="Arial" panose="020B0604020202020204" pitchFamily="34" charset="0"/>
              </a:rPr>
              <a:t>24.0% to </a:t>
            </a:r>
            <a:r>
              <a:rPr lang="en-US" sz="1800" dirty="0">
                <a:latin typeface="Arial" panose="020B0604020202020204" pitchFamily="34" charset="0"/>
                <a:cs typeface="Arial" panose="020B0604020202020204" pitchFamily="34" charset="0"/>
              </a:rPr>
              <a:t>overall </a:t>
            </a:r>
            <a:r>
              <a:rPr lang="en-US" sz="1800" dirty="0" smtClean="0">
                <a:latin typeface="Arial" panose="020B0604020202020204" pitchFamily="34" charset="0"/>
                <a:cs typeface="Arial" panose="020B0604020202020204" pitchFamily="34" charset="0"/>
              </a:rPr>
              <a:t>GDP at current prices in </a:t>
            </a:r>
            <a:r>
              <a:rPr lang="en-US" sz="1800" dirty="0">
                <a:latin typeface="Arial" panose="020B0604020202020204" pitchFamily="34" charset="0"/>
                <a:cs typeface="Arial" panose="020B0604020202020204" pitchFamily="34" charset="0"/>
              </a:rPr>
              <a:t>2019/20 </a:t>
            </a:r>
            <a:endParaRPr lang="en-US" sz="1800" dirty="0" smtClean="0">
              <a:latin typeface="Arial" panose="020B0604020202020204" pitchFamily="34" charset="0"/>
              <a:cs typeface="Arial" panose="020B0604020202020204" pitchFamily="34" charset="0"/>
            </a:endParaRPr>
          </a:p>
          <a:p>
            <a:pPr marL="948690" indent="-342900">
              <a:spcBef>
                <a:spcPts val="600"/>
              </a:spcBef>
              <a:spcAft>
                <a:spcPts val="600"/>
              </a:spcAft>
              <a:buFont typeface="Wingdings" pitchFamily="2" charset="2"/>
              <a:buChar char="§"/>
              <a:defRPr/>
            </a:pPr>
            <a:r>
              <a:rPr lang="en-US" sz="1800" dirty="0" smtClean="0">
                <a:latin typeface="Arial" panose="020B0604020202020204" pitchFamily="34" charset="0"/>
                <a:cs typeface="Arial" panose="020B0604020202020204" pitchFamily="34" charset="0"/>
              </a:rPr>
              <a:t>The sector recorded a growth rate of 4.8% in 2019/20</a:t>
            </a:r>
          </a:p>
          <a:p>
            <a:pPr marL="948690" indent="-342900">
              <a:spcBef>
                <a:spcPts val="600"/>
              </a:spcBef>
              <a:spcAft>
                <a:spcPts val="600"/>
              </a:spcAft>
              <a:buFont typeface="Wingdings" pitchFamily="2" charset="2"/>
              <a:buChar char="§"/>
              <a:defRPr/>
            </a:pPr>
            <a:r>
              <a:rPr lang="en-GB" sz="1800" dirty="0" smtClean="0">
                <a:latin typeface="Arial" panose="020B0604020202020204" pitchFamily="34" charset="0"/>
                <a:cs typeface="Arial" panose="020B0604020202020204" pitchFamily="34" charset="0"/>
              </a:rPr>
              <a:t>Accounts </a:t>
            </a:r>
            <a:r>
              <a:rPr lang="en-GB" sz="1800" dirty="0">
                <a:latin typeface="Arial" panose="020B0604020202020204" pitchFamily="34" charset="0"/>
                <a:cs typeface="Arial" panose="020B0604020202020204" pitchFamily="34" charset="0"/>
              </a:rPr>
              <a:t>for </a:t>
            </a:r>
            <a:r>
              <a:rPr lang="en-GB" sz="1800" dirty="0" smtClean="0">
                <a:latin typeface="Arial" panose="020B0604020202020204" pitchFamily="34" charset="0"/>
                <a:cs typeface="Arial" panose="020B0604020202020204" pitchFamily="34" charset="0"/>
              </a:rPr>
              <a:t>36% of employment in Uganda.</a:t>
            </a:r>
          </a:p>
          <a:p>
            <a:pPr marL="223838" indent="-223838">
              <a:spcBef>
                <a:spcPts val="2400"/>
              </a:spcBef>
              <a:buClr>
                <a:srgbClr val="000000"/>
              </a:buClr>
              <a:buFont typeface="Wingdings" pitchFamily="2" charset="2"/>
              <a:buChar char="§"/>
              <a:defRPr/>
            </a:pPr>
            <a:r>
              <a:rPr lang="en-US" sz="2000" dirty="0" smtClean="0">
                <a:latin typeface="Arial" panose="020B0604020202020204" pitchFamily="34" charset="0"/>
                <a:cs typeface="Arial" panose="020B0604020202020204" pitchFamily="34" charset="0"/>
              </a:rPr>
              <a:t>The focus of Vision 2040 is a transformed Ugandan society from </a:t>
            </a:r>
            <a:r>
              <a:rPr lang="en-US" sz="2000" dirty="0">
                <a:latin typeface="Arial" panose="020B0604020202020204" pitchFamily="34" charset="0"/>
                <a:cs typeface="Arial" panose="020B0604020202020204" pitchFamily="34" charset="0"/>
              </a:rPr>
              <a:t>a Peasant to </a:t>
            </a:r>
            <a:r>
              <a:rPr lang="en-US" sz="2000" dirty="0" smtClean="0">
                <a:latin typeface="Arial" panose="020B0604020202020204" pitchFamily="34" charset="0"/>
                <a:cs typeface="Arial" panose="020B0604020202020204" pitchFamily="34" charset="0"/>
              </a:rPr>
              <a:t>a                                     modern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prosperous country </a:t>
            </a:r>
            <a:r>
              <a:rPr lang="en-US" sz="2000" dirty="0">
                <a:latin typeface="Arial" panose="020B0604020202020204" pitchFamily="34" charset="0"/>
                <a:cs typeface="Arial" panose="020B0604020202020204" pitchFamily="34" charset="0"/>
              </a:rPr>
              <a:t>within 30 years. </a:t>
            </a:r>
            <a:endParaRPr lang="en-US" sz="2000" dirty="0" smtClean="0">
              <a:latin typeface="Arial" panose="020B0604020202020204" pitchFamily="34" charset="0"/>
              <a:cs typeface="Arial" panose="020B0604020202020204" pitchFamily="34" charset="0"/>
            </a:endParaRPr>
          </a:p>
          <a:p>
            <a:pPr>
              <a:spcBef>
                <a:spcPts val="1800"/>
              </a:spcBef>
            </a:pPr>
            <a:endParaRPr lang="en-US" sz="1400"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69" y="2108836"/>
            <a:ext cx="1978723" cy="324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649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0070C0"/>
                </a:solidFill>
              </a:rPr>
              <a:t/>
            </a:r>
            <a:br>
              <a:rPr lang="en-US" sz="4000" b="1" dirty="0">
                <a:solidFill>
                  <a:srgbClr val="0070C0"/>
                </a:solidFill>
              </a:rPr>
            </a:br>
            <a:r>
              <a:rPr lang="en-US" sz="4000" b="1" dirty="0" smtClean="0">
                <a:solidFill>
                  <a:schemeClr val="tx1"/>
                </a:solidFill>
              </a:rPr>
              <a:t>Introduction</a:t>
            </a:r>
            <a:r>
              <a:rPr lang="en-US" sz="4900" b="1" dirty="0">
                <a:solidFill>
                  <a:srgbClr val="0070C0"/>
                </a:solidFill>
                <a:latin typeface="Bell MT" panose="02020503060305020303" pitchFamily="18" charset="0"/>
              </a:rPr>
              <a:t/>
            </a:r>
            <a:br>
              <a:rPr lang="en-US" sz="4900" b="1" dirty="0">
                <a:solidFill>
                  <a:srgbClr val="0070C0"/>
                </a:solidFill>
                <a:latin typeface="Bell MT" panose="02020503060305020303" pitchFamily="18" charset="0"/>
              </a:rPr>
            </a:br>
            <a:endParaRPr lang="en-GB" sz="4900" dirty="0"/>
          </a:p>
        </p:txBody>
      </p:sp>
      <p:sp>
        <p:nvSpPr>
          <p:cNvPr id="7" name="TextBox 6"/>
          <p:cNvSpPr txBox="1"/>
          <p:nvPr/>
        </p:nvSpPr>
        <p:spPr>
          <a:xfrm>
            <a:off x="566928" y="2027811"/>
            <a:ext cx="4888992" cy="369331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5455920" y="1816608"/>
            <a:ext cx="6589776" cy="489364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b="1" dirty="0" smtClean="0"/>
              <a:t>The Annual Agricultural Survey(AAS)</a:t>
            </a:r>
          </a:p>
          <a:p>
            <a:pPr algn="just"/>
            <a:r>
              <a:rPr lang="en-US" sz="2000" dirty="0" smtClean="0"/>
              <a:t>Starting in 2017, the AAS is conducted under the mandate of UBOS with collaboration of the Ministry of Agriculture Animal Industry and Fisheries(MAAIF) and support from the UN Food and Agricultural Organisation(FAO).</a:t>
            </a:r>
          </a:p>
          <a:p>
            <a:pPr algn="just"/>
            <a:endParaRPr lang="en-US" sz="2400" i="1" dirty="0"/>
          </a:p>
          <a:p>
            <a:pPr algn="just"/>
            <a:r>
              <a:rPr lang="en-US" sz="2400" b="1" dirty="0" smtClean="0"/>
              <a:t>Overall objective</a:t>
            </a:r>
          </a:p>
          <a:p>
            <a:pPr algn="just"/>
            <a:r>
              <a:rPr lang="en-US" sz="2000" dirty="0" smtClean="0"/>
              <a:t>To provide </a:t>
            </a:r>
            <a:r>
              <a:rPr lang="en-US" sz="2000" dirty="0"/>
              <a:t>high quality </a:t>
            </a:r>
            <a:r>
              <a:rPr lang="en-US" sz="2000" dirty="0" smtClean="0"/>
              <a:t>agricultural </a:t>
            </a:r>
            <a:r>
              <a:rPr lang="en-US" sz="2000" dirty="0"/>
              <a:t>data on priority core macro and micro development indicators </a:t>
            </a:r>
            <a:r>
              <a:rPr lang="en-US" sz="2000" dirty="0" smtClean="0"/>
              <a:t>on </a:t>
            </a:r>
            <a:r>
              <a:rPr lang="en-US" sz="2000" dirty="0"/>
              <a:t>the performance of </a:t>
            </a:r>
            <a:r>
              <a:rPr lang="en-US" sz="2000" dirty="0" smtClean="0"/>
              <a:t>Agriculture Sector in </a:t>
            </a:r>
            <a:r>
              <a:rPr lang="en-US" sz="2000" dirty="0"/>
              <a:t>inter-censual periods</a:t>
            </a:r>
            <a:r>
              <a:rPr lang="en-US" sz="2000" dirty="0" smtClean="0"/>
              <a:t>. </a:t>
            </a:r>
            <a:r>
              <a:rPr lang="en-US" sz="2000" dirty="0"/>
              <a:t>Indicators on crop, livestock and environment interaction </a:t>
            </a:r>
            <a:r>
              <a:rPr lang="en-US" sz="2000" dirty="0" smtClean="0"/>
              <a:t>inform various development frameworks for better policy making</a:t>
            </a:r>
            <a:r>
              <a:rPr lang="en-US" sz="2000" dirty="0"/>
              <a:t>. </a:t>
            </a:r>
            <a:endParaRPr lang="en-US" sz="2000" dirty="0" smtClean="0"/>
          </a:p>
          <a:p>
            <a:pPr algn="just"/>
            <a:r>
              <a:rPr lang="en-US" sz="2000" dirty="0" smtClean="0"/>
              <a:t>Thus, the </a:t>
            </a:r>
            <a:r>
              <a:rPr lang="en-US" sz="2000" dirty="0"/>
              <a:t>AAS was established to provide key agricultural sector indicators to monitor progress on the NDP and assess the impact of governmental programs.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1816607"/>
            <a:ext cx="4974971" cy="152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301" y="3243072"/>
            <a:ext cx="4971795" cy="14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065" y="4681728"/>
            <a:ext cx="4967032" cy="136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89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0070C0"/>
                </a:solidFill>
              </a:rPr>
              <a:t/>
            </a:r>
            <a:br>
              <a:rPr lang="en-US" sz="4000" b="1" dirty="0">
                <a:solidFill>
                  <a:srgbClr val="0070C0"/>
                </a:solidFill>
              </a:rPr>
            </a:br>
            <a:r>
              <a:rPr lang="en-US" sz="4000" b="1" dirty="0" smtClean="0">
                <a:solidFill>
                  <a:schemeClr val="tx1"/>
                </a:solidFill>
              </a:rPr>
              <a:t>Introduction</a:t>
            </a:r>
            <a:r>
              <a:rPr lang="en-US" sz="4900" b="1" dirty="0">
                <a:solidFill>
                  <a:srgbClr val="0070C0"/>
                </a:solidFill>
                <a:latin typeface="Bell MT" panose="02020503060305020303" pitchFamily="18" charset="0"/>
              </a:rPr>
              <a:t/>
            </a:r>
            <a:br>
              <a:rPr lang="en-US" sz="4900" b="1" dirty="0">
                <a:solidFill>
                  <a:srgbClr val="0070C0"/>
                </a:solidFill>
                <a:latin typeface="Bell MT" panose="02020503060305020303" pitchFamily="18" charset="0"/>
              </a:rPr>
            </a:br>
            <a:endParaRPr lang="en-GB" sz="4900" dirty="0"/>
          </a:p>
        </p:txBody>
      </p:sp>
      <p:sp>
        <p:nvSpPr>
          <p:cNvPr id="7" name="TextBox 6"/>
          <p:cNvSpPr txBox="1"/>
          <p:nvPr/>
        </p:nvSpPr>
        <p:spPr>
          <a:xfrm>
            <a:off x="566928" y="2027811"/>
            <a:ext cx="4888992" cy="175432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smtClean="0"/>
          </a:p>
          <a:p>
            <a:r>
              <a:rPr lang="en-US" dirty="0" smtClean="0"/>
              <a:t>G</a:t>
            </a:r>
          </a:p>
          <a:p>
            <a:endParaRPr lang="en-US" dirty="0"/>
          </a:p>
          <a:p>
            <a:endParaRPr lang="en-US" dirty="0" smtClean="0"/>
          </a:p>
          <a:p>
            <a:endParaRPr lang="en-US" dirty="0"/>
          </a:p>
          <a:p>
            <a:endParaRPr lang="en-US" dirty="0"/>
          </a:p>
        </p:txBody>
      </p:sp>
      <p:sp>
        <p:nvSpPr>
          <p:cNvPr id="3" name="TextBox 2"/>
          <p:cNvSpPr txBox="1"/>
          <p:nvPr/>
        </p:nvSpPr>
        <p:spPr>
          <a:xfrm>
            <a:off x="5455920" y="1816608"/>
            <a:ext cx="6589776" cy="452431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b="1" dirty="0" smtClean="0"/>
              <a:t>Specific objectives</a:t>
            </a:r>
          </a:p>
          <a:p>
            <a:r>
              <a:rPr lang="en-US" sz="2400" dirty="0" smtClean="0"/>
              <a:t>To </a:t>
            </a:r>
            <a:r>
              <a:rPr lang="en-US" sz="2400" dirty="0"/>
              <a:t>provide </a:t>
            </a:r>
            <a:r>
              <a:rPr lang="en-US" sz="2400" dirty="0" smtClean="0"/>
              <a:t>data </a:t>
            </a:r>
            <a:r>
              <a:rPr lang="en-US" sz="2400" dirty="0"/>
              <a:t>and </a:t>
            </a:r>
            <a:r>
              <a:rPr lang="en-US" sz="2400" dirty="0" smtClean="0"/>
              <a:t>information on: </a:t>
            </a:r>
            <a:endParaRPr lang="en-US" sz="2400" dirty="0"/>
          </a:p>
          <a:p>
            <a:pPr marL="514350" indent="-514350">
              <a:buFont typeface="+mj-lt"/>
              <a:buAutoNum type="romanUcPeriod"/>
            </a:pPr>
            <a:r>
              <a:rPr lang="en-US" sz="2400" dirty="0" smtClean="0"/>
              <a:t>Agricultural production</a:t>
            </a:r>
            <a:r>
              <a:rPr lang="en-US" sz="2400" dirty="0"/>
              <a:t>, agricultural land area, prices of agricultural outputs and inputs, market information, farm income, food security, gender and environment; </a:t>
            </a:r>
            <a:endParaRPr lang="en-US" sz="2400" dirty="0" smtClean="0"/>
          </a:p>
          <a:p>
            <a:pPr marL="514350" indent="-514350">
              <a:buFont typeface="+mj-lt"/>
              <a:buAutoNum type="romanUcPeriod"/>
            </a:pPr>
            <a:endParaRPr lang="en-US" sz="2400" dirty="0"/>
          </a:p>
          <a:p>
            <a:pPr marL="514350" indent="-514350">
              <a:buFont typeface="+mj-lt"/>
              <a:buAutoNum type="romanUcPeriod"/>
            </a:pPr>
            <a:r>
              <a:rPr lang="en-US" sz="2400" dirty="0" smtClean="0"/>
              <a:t>adoption </a:t>
            </a:r>
            <a:r>
              <a:rPr lang="en-US" sz="2400" dirty="0"/>
              <a:t>of </a:t>
            </a:r>
            <a:r>
              <a:rPr lang="en-US" sz="2400" dirty="0" smtClean="0"/>
              <a:t>agricultural </a:t>
            </a:r>
            <a:r>
              <a:rPr lang="en-US" sz="2400" dirty="0"/>
              <a:t>production practices in different agro ecological zones in Uganda and; </a:t>
            </a:r>
            <a:endParaRPr lang="en-US" sz="2400" dirty="0" smtClean="0"/>
          </a:p>
          <a:p>
            <a:pPr marL="514350" indent="-514350">
              <a:buFont typeface="+mj-lt"/>
              <a:buAutoNum type="romanUcPeriod"/>
            </a:pPr>
            <a:endParaRPr lang="en-US" sz="2400" dirty="0"/>
          </a:p>
          <a:p>
            <a:pPr marL="514350" indent="-514350">
              <a:buFont typeface="+mj-lt"/>
              <a:buAutoNum type="romanUcPeriod"/>
            </a:pPr>
            <a:r>
              <a:rPr lang="en-US" sz="2400" dirty="0" smtClean="0"/>
              <a:t>adoption </a:t>
            </a:r>
            <a:r>
              <a:rPr lang="en-US" sz="2400" dirty="0"/>
              <a:t>and use </a:t>
            </a:r>
            <a:r>
              <a:rPr lang="en-US" sz="2400" dirty="0" smtClean="0"/>
              <a:t>agricultural production </a:t>
            </a:r>
            <a:r>
              <a:rPr lang="en-US" sz="2400" dirty="0"/>
              <a:t>technologies. </a:t>
            </a:r>
            <a:endParaRPr lang="en-US" sz="2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4" y="2027810"/>
            <a:ext cx="2157984" cy="188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928" y="2027811"/>
            <a:ext cx="2487168" cy="288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944" y="3913630"/>
            <a:ext cx="3218688" cy="242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70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147"/>
          </a:xfrm>
        </p:spPr>
        <p:txBody>
          <a:bodyPr>
            <a:normAutofit fontScale="90000"/>
          </a:bodyPr>
          <a:lstStyle/>
          <a:p>
            <a:pPr algn="ctr"/>
            <a:r>
              <a:rPr lang="en-US" sz="4000" b="1" dirty="0">
                <a:solidFill>
                  <a:srgbClr val="0070C0"/>
                </a:solidFill>
              </a:rPr>
              <a:t/>
            </a:r>
            <a:br>
              <a:rPr lang="en-US" sz="4000" b="1" dirty="0">
                <a:solidFill>
                  <a:srgbClr val="0070C0"/>
                </a:solidFill>
              </a:rPr>
            </a:br>
            <a:r>
              <a:rPr lang="en-US" sz="4000" b="1" dirty="0" smtClean="0">
                <a:solidFill>
                  <a:schemeClr val="tx1"/>
                </a:solidFill>
              </a:rPr>
              <a:t>Geographical Scope and Coverage</a:t>
            </a:r>
            <a:br>
              <a:rPr lang="en-US" sz="4000" b="1" dirty="0" smtClean="0">
                <a:solidFill>
                  <a:schemeClr val="tx1"/>
                </a:solidFill>
              </a:rPr>
            </a:br>
            <a:r>
              <a:rPr lang="en-US" sz="2000" b="1" dirty="0" smtClean="0">
                <a:solidFill>
                  <a:srgbClr val="FF0000"/>
                </a:solidFill>
              </a:rPr>
              <a:t>All districts of Uganda grouped by ZARDI and by Statistical Sub-region</a:t>
            </a:r>
            <a:r>
              <a:rPr lang="en-US" sz="4900" b="1" dirty="0">
                <a:solidFill>
                  <a:srgbClr val="0070C0"/>
                </a:solidFill>
                <a:latin typeface="Bell MT" panose="02020503060305020303" pitchFamily="18" charset="0"/>
              </a:rPr>
              <a:t/>
            </a:r>
            <a:br>
              <a:rPr lang="en-US" sz="4900" b="1" dirty="0">
                <a:solidFill>
                  <a:srgbClr val="0070C0"/>
                </a:solidFill>
                <a:latin typeface="Bell MT" panose="02020503060305020303" pitchFamily="18" charset="0"/>
              </a:rPr>
            </a:br>
            <a:endParaRPr lang="en-GB" sz="4900" dirty="0"/>
          </a:p>
        </p:txBody>
      </p:sp>
      <p:sp>
        <p:nvSpPr>
          <p:cNvPr id="7" name="TextBox 6"/>
          <p:cNvSpPr txBox="1"/>
          <p:nvPr/>
        </p:nvSpPr>
        <p:spPr>
          <a:xfrm>
            <a:off x="566928" y="2027811"/>
            <a:ext cx="4888992" cy="175432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smtClean="0"/>
          </a:p>
          <a:p>
            <a:r>
              <a:rPr lang="en-US" dirty="0" smtClean="0"/>
              <a:t>G</a:t>
            </a:r>
          </a:p>
          <a:p>
            <a:endParaRPr lang="en-US" dirty="0"/>
          </a:p>
          <a:p>
            <a:endParaRPr lang="en-US" dirty="0" smtClean="0"/>
          </a:p>
          <a:p>
            <a:endParaRPr lang="en-US" dirty="0"/>
          </a:p>
          <a:p>
            <a:endParaRPr lang="en-US" dirty="0"/>
          </a:p>
        </p:txBody>
      </p:sp>
      <p:sp>
        <p:nvSpPr>
          <p:cNvPr id="3" name="TextBox 2"/>
          <p:cNvSpPr txBox="1"/>
          <p:nvPr/>
        </p:nvSpPr>
        <p:spPr>
          <a:xfrm>
            <a:off x="6473952" y="1816608"/>
            <a:ext cx="5571744"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en-US" sz="2400"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76" y="1816608"/>
            <a:ext cx="5876544" cy="485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920" y="1816608"/>
            <a:ext cx="5974080" cy="485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2080" y="6022693"/>
            <a:ext cx="4815840" cy="523220"/>
          </a:xfrm>
          <a:prstGeom prst="rect">
            <a:avLst/>
          </a:prstGeom>
          <a:noFill/>
        </p:spPr>
        <p:txBody>
          <a:bodyPr wrap="square" rtlCol="0">
            <a:spAutoFit/>
          </a:bodyPr>
          <a:lstStyle/>
          <a:p>
            <a:r>
              <a:rPr lang="en-US" sz="1400" dirty="0"/>
              <a:t>Zonal Agricultural Research and Development </a:t>
            </a:r>
            <a:r>
              <a:rPr lang="en-US" sz="1400" dirty="0" smtClean="0"/>
              <a:t>Institute                 ( ZARDIs</a:t>
            </a:r>
            <a:r>
              <a:rPr lang="en-US" sz="1400" dirty="0"/>
              <a:t>) have same climate, land use and cropping patterns</a:t>
            </a:r>
          </a:p>
        </p:txBody>
      </p:sp>
    </p:spTree>
    <p:extLst>
      <p:ext uri="{BB962C8B-B14F-4D97-AF65-F5344CB8AC3E}">
        <p14:creationId xmlns:p14="http://schemas.microsoft.com/office/powerpoint/2010/main" val="1858810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normAutofit fontScale="90000"/>
          </a:bodyPr>
          <a:lstStyle/>
          <a:p>
            <a:pPr algn="ctr"/>
            <a:r>
              <a:rPr lang="en-US" sz="4000" b="1" dirty="0">
                <a:solidFill>
                  <a:srgbClr val="0070C0"/>
                </a:solidFill>
              </a:rPr>
              <a:t/>
            </a:r>
            <a:br>
              <a:rPr lang="en-US" sz="4000" b="1" dirty="0">
                <a:solidFill>
                  <a:srgbClr val="0070C0"/>
                </a:solidFill>
              </a:rPr>
            </a:br>
            <a:r>
              <a:rPr lang="en-US" sz="4900" b="1" dirty="0" smtClean="0">
                <a:solidFill>
                  <a:schemeClr val="tx1"/>
                </a:solidFill>
              </a:rPr>
              <a:t>Variable Scope</a:t>
            </a:r>
            <a:endParaRPr lang="en-GB" sz="4900" dirty="0">
              <a:solidFill>
                <a:schemeClr val="tx1"/>
              </a:solidFill>
            </a:endParaRPr>
          </a:p>
        </p:txBody>
      </p:sp>
      <p:sp>
        <p:nvSpPr>
          <p:cNvPr id="3" name="Rectangle 2"/>
          <p:cNvSpPr/>
          <p:nvPr/>
        </p:nvSpPr>
        <p:spPr>
          <a:xfrm>
            <a:off x="719328" y="1859340"/>
            <a:ext cx="10375392" cy="4154984"/>
          </a:xfrm>
          <a:prstGeom prst="rect">
            <a:avLst/>
          </a:prstGeom>
        </p:spPr>
        <p:txBody>
          <a:bodyPr wrap="square">
            <a:spAutoFit/>
          </a:bodyPr>
          <a:lstStyle/>
          <a:p>
            <a:r>
              <a:rPr lang="en-US" sz="2400" dirty="0" smtClean="0">
                <a:solidFill>
                  <a:schemeClr val="dk1"/>
                </a:solidFill>
              </a:rPr>
              <a:t>The survey covered Crop </a:t>
            </a:r>
            <a:r>
              <a:rPr lang="en-US" sz="2400" dirty="0">
                <a:solidFill>
                  <a:schemeClr val="dk1"/>
                </a:solidFill>
              </a:rPr>
              <a:t>and livestock farming households and collected data on various structural characteristics of the agricultural holding such as</a:t>
            </a:r>
            <a:r>
              <a:rPr lang="en-US" sz="2400" dirty="0" smtClean="0">
                <a:solidFill>
                  <a:schemeClr val="dk1"/>
                </a:solidFill>
              </a:rPr>
              <a:t>:</a:t>
            </a:r>
          </a:p>
          <a:p>
            <a:endParaRPr lang="en-US" sz="2400" dirty="0">
              <a:solidFill>
                <a:schemeClr val="dk1"/>
              </a:solidFill>
            </a:endParaRPr>
          </a:p>
          <a:p>
            <a:pPr marL="514350" indent="-514350">
              <a:buFont typeface="+mj-lt"/>
              <a:buAutoNum type="romanUcPeriod"/>
            </a:pPr>
            <a:r>
              <a:rPr lang="en-US" sz="2400" dirty="0" smtClean="0">
                <a:solidFill>
                  <a:schemeClr val="dk1"/>
                </a:solidFill>
              </a:rPr>
              <a:t>Size </a:t>
            </a:r>
            <a:r>
              <a:rPr lang="en-US" sz="2400" dirty="0">
                <a:solidFill>
                  <a:schemeClr val="dk1"/>
                </a:solidFill>
              </a:rPr>
              <a:t>of </a:t>
            </a:r>
            <a:r>
              <a:rPr lang="en-US" sz="2400" dirty="0" smtClean="0">
                <a:solidFill>
                  <a:schemeClr val="dk1"/>
                </a:solidFill>
              </a:rPr>
              <a:t>holding and number of parcels/plots </a:t>
            </a:r>
            <a:endParaRPr lang="en-US" sz="2400" dirty="0">
              <a:solidFill>
                <a:schemeClr val="dk1"/>
              </a:solidFill>
            </a:endParaRPr>
          </a:p>
          <a:p>
            <a:pPr marL="514350" indent="-514350">
              <a:buFont typeface="+mj-lt"/>
              <a:buAutoNum type="romanUcPeriod"/>
            </a:pPr>
            <a:r>
              <a:rPr lang="en-US" sz="2400" dirty="0" smtClean="0">
                <a:solidFill>
                  <a:schemeClr val="dk1"/>
                </a:solidFill>
              </a:rPr>
              <a:t>Land </a:t>
            </a:r>
            <a:r>
              <a:rPr lang="en-US" sz="2400" dirty="0">
                <a:solidFill>
                  <a:schemeClr val="dk1"/>
                </a:solidFill>
              </a:rPr>
              <a:t>tenure </a:t>
            </a:r>
            <a:r>
              <a:rPr lang="en-US" sz="2400" dirty="0" smtClean="0">
                <a:solidFill>
                  <a:schemeClr val="dk1"/>
                </a:solidFill>
              </a:rPr>
              <a:t>systems</a:t>
            </a:r>
            <a:endParaRPr lang="en-US" sz="2400" dirty="0">
              <a:solidFill>
                <a:schemeClr val="dk1"/>
              </a:solidFill>
            </a:endParaRPr>
          </a:p>
          <a:p>
            <a:pPr marL="514350" indent="-514350">
              <a:buFont typeface="+mj-lt"/>
              <a:buAutoNum type="romanUcPeriod"/>
            </a:pPr>
            <a:r>
              <a:rPr lang="en-US" sz="2400" dirty="0" smtClean="0">
                <a:solidFill>
                  <a:schemeClr val="dk1"/>
                </a:solidFill>
              </a:rPr>
              <a:t>Demographic </a:t>
            </a:r>
            <a:r>
              <a:rPr lang="en-US" sz="2400" dirty="0">
                <a:solidFill>
                  <a:schemeClr val="dk1"/>
                </a:solidFill>
              </a:rPr>
              <a:t>and social characteristics</a:t>
            </a:r>
          </a:p>
          <a:p>
            <a:pPr marL="514350" indent="-514350">
              <a:buFont typeface="+mj-lt"/>
              <a:buAutoNum type="romanUcPeriod"/>
            </a:pPr>
            <a:r>
              <a:rPr lang="en-US" sz="2400" dirty="0" smtClean="0">
                <a:solidFill>
                  <a:schemeClr val="dk1"/>
                </a:solidFill>
              </a:rPr>
              <a:t>Agricultural Inputs and related costs; labour, fertilizers, </a:t>
            </a:r>
            <a:r>
              <a:rPr lang="en-US" sz="2400" dirty="0" err="1" smtClean="0">
                <a:solidFill>
                  <a:schemeClr val="dk1"/>
                </a:solidFill>
              </a:rPr>
              <a:t>etc</a:t>
            </a:r>
            <a:endParaRPr lang="en-US" sz="2400" dirty="0">
              <a:solidFill>
                <a:schemeClr val="dk1"/>
              </a:solidFill>
            </a:endParaRPr>
          </a:p>
          <a:p>
            <a:pPr marL="514350" indent="-514350">
              <a:buFont typeface="+mj-lt"/>
              <a:buAutoNum type="romanUcPeriod"/>
            </a:pPr>
            <a:r>
              <a:rPr lang="en-US" sz="2400" dirty="0" smtClean="0">
                <a:solidFill>
                  <a:schemeClr val="dk1"/>
                </a:solidFill>
              </a:rPr>
              <a:t>Crop </a:t>
            </a:r>
            <a:r>
              <a:rPr lang="en-US" sz="2400" dirty="0">
                <a:solidFill>
                  <a:schemeClr val="dk1"/>
                </a:solidFill>
              </a:rPr>
              <a:t>area and </a:t>
            </a:r>
            <a:r>
              <a:rPr lang="en-US" sz="2400" dirty="0" smtClean="0">
                <a:solidFill>
                  <a:schemeClr val="dk1"/>
                </a:solidFill>
              </a:rPr>
              <a:t>production/harvest</a:t>
            </a:r>
            <a:endParaRPr lang="en-US" sz="2400" dirty="0">
              <a:solidFill>
                <a:schemeClr val="dk1"/>
              </a:solidFill>
            </a:endParaRPr>
          </a:p>
          <a:p>
            <a:pPr marL="514350" indent="-514350">
              <a:buFont typeface="+mj-lt"/>
              <a:buAutoNum type="romanUcPeriod"/>
            </a:pPr>
            <a:r>
              <a:rPr lang="en-US" sz="2400" dirty="0" smtClean="0">
                <a:solidFill>
                  <a:schemeClr val="dk1"/>
                </a:solidFill>
              </a:rPr>
              <a:t>Prices for </a:t>
            </a:r>
            <a:r>
              <a:rPr lang="en-US" sz="2400" dirty="0" smtClean="0">
                <a:solidFill>
                  <a:schemeClr val="dk1"/>
                </a:solidFill>
              </a:rPr>
              <a:t>agricultural Products</a:t>
            </a:r>
            <a:endParaRPr lang="en-US" sz="2400" dirty="0" smtClean="0">
              <a:solidFill>
                <a:schemeClr val="dk1"/>
              </a:solidFill>
            </a:endParaRPr>
          </a:p>
          <a:p>
            <a:pPr marL="514350" indent="-514350">
              <a:buFont typeface="+mj-lt"/>
              <a:buAutoNum type="romanUcPeriod"/>
            </a:pPr>
            <a:r>
              <a:rPr lang="en-US" sz="2400" dirty="0" smtClean="0">
                <a:solidFill>
                  <a:schemeClr val="dk1"/>
                </a:solidFill>
              </a:rPr>
              <a:t>Household food security and related shocks</a:t>
            </a:r>
          </a:p>
          <a:p>
            <a:pPr marL="514350" indent="-514350">
              <a:buFont typeface="+mj-lt"/>
              <a:buAutoNum type="romanUcPeriod"/>
            </a:pPr>
            <a:r>
              <a:rPr lang="en-US" sz="2400" dirty="0" smtClean="0">
                <a:solidFill>
                  <a:schemeClr val="dk1"/>
                </a:solidFill>
              </a:rPr>
              <a:t> Agricultural services </a:t>
            </a:r>
          </a:p>
        </p:txBody>
      </p:sp>
    </p:spTree>
    <p:extLst>
      <p:ext uri="{BB962C8B-B14F-4D97-AF65-F5344CB8AC3E}">
        <p14:creationId xmlns:p14="http://schemas.microsoft.com/office/powerpoint/2010/main" val="2657335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70C0"/>
                </a:solidFill>
                <a:effectLst>
                  <a:outerShdw blurRad="38100" dist="38100" dir="2700000" algn="tl">
                    <a:srgbClr val="000000">
                      <a:alpha val="43137"/>
                    </a:srgbClr>
                  </a:outerShdw>
                </a:effectLst>
              </a:rPr>
              <a:t>		</a:t>
            </a:r>
            <a:r>
              <a:rPr lang="en-GB" b="1" dirty="0">
                <a:solidFill>
                  <a:schemeClr val="tx1"/>
                </a:solidFill>
              </a:rPr>
              <a:t>Other</a:t>
            </a:r>
            <a:r>
              <a:rPr lang="en-US" b="1" dirty="0" smtClean="0">
                <a:solidFill>
                  <a:schemeClr val="tx1"/>
                </a:solidFill>
              </a:rPr>
              <a:t> </a:t>
            </a:r>
            <a:r>
              <a:rPr lang="en-US" b="1" dirty="0">
                <a:solidFill>
                  <a:schemeClr val="tx1"/>
                </a:solidFill>
              </a:rPr>
              <a:t>v</a:t>
            </a:r>
            <a:r>
              <a:rPr lang="en-US" b="1" dirty="0" smtClean="0">
                <a:solidFill>
                  <a:schemeClr val="tx1"/>
                </a:solidFill>
              </a:rPr>
              <a:t>ariables covered</a:t>
            </a:r>
            <a:endParaRPr lang="en-GB" dirty="0"/>
          </a:p>
        </p:txBody>
      </p:sp>
      <p:sp>
        <p:nvSpPr>
          <p:cNvPr id="3" name="Content Placeholder 2"/>
          <p:cNvSpPr>
            <a:spLocks noGrp="1"/>
          </p:cNvSpPr>
          <p:nvPr>
            <p:ph sz="half" idx="1"/>
          </p:nvPr>
        </p:nvSpPr>
        <p:spPr>
          <a:xfrm>
            <a:off x="838200" y="1825625"/>
            <a:ext cx="10515600" cy="4351338"/>
          </a:xfrm>
        </p:spPr>
        <p:txBody>
          <a:bodyPr>
            <a:normAutofit lnSpcReduction="10000"/>
          </a:bodyPr>
          <a:lstStyle/>
          <a:p>
            <a:pPr>
              <a:defRPr/>
            </a:pPr>
            <a:r>
              <a:rPr lang="en-US" dirty="0">
                <a:latin typeface="Arial" panose="020B0604020202020204" pitchFamily="34" charset="0"/>
                <a:cs typeface="Arial" panose="020B0604020202020204" pitchFamily="34" charset="0"/>
              </a:rPr>
              <a:t>Sources of agricultural Information </a:t>
            </a:r>
          </a:p>
          <a:p>
            <a:pPr>
              <a:defRPr/>
            </a:pPr>
            <a:r>
              <a:rPr lang="en-US" dirty="0">
                <a:latin typeface="Arial" panose="020B0604020202020204" pitchFamily="34" charset="0"/>
                <a:cs typeface="Arial" panose="020B0604020202020204" pitchFamily="34" charset="0"/>
              </a:rPr>
              <a:t>Access to facilities for agriculture</a:t>
            </a:r>
          </a:p>
          <a:p>
            <a:pPr>
              <a:defRPr/>
            </a:pPr>
            <a:r>
              <a:rPr lang="en-US" dirty="0">
                <a:latin typeface="Arial" panose="020B0604020202020204" pitchFamily="34" charset="0"/>
                <a:cs typeface="Arial" panose="020B0604020202020204" pitchFamily="34" charset="0"/>
              </a:rPr>
              <a:t>Means of transport</a:t>
            </a:r>
          </a:p>
          <a:p>
            <a:pPr>
              <a:defRPr/>
            </a:pPr>
            <a:r>
              <a:rPr lang="en-US" dirty="0">
                <a:latin typeface="Arial" panose="020B0604020202020204" pitchFamily="34" charset="0"/>
                <a:cs typeface="Arial" panose="020B0604020202020204" pitchFamily="34" charset="0"/>
              </a:rPr>
              <a:t>Storage facilities</a:t>
            </a:r>
          </a:p>
          <a:p>
            <a:pPr>
              <a:defRPr/>
            </a:pPr>
            <a:r>
              <a:rPr lang="en-US" dirty="0">
                <a:latin typeface="Arial" panose="020B0604020202020204" pitchFamily="34" charset="0"/>
                <a:cs typeface="Arial" panose="020B0604020202020204" pitchFamily="34" charset="0"/>
              </a:rPr>
              <a:t>Access to credit</a:t>
            </a:r>
          </a:p>
          <a:p>
            <a:pPr>
              <a:defRPr/>
            </a:pPr>
            <a:r>
              <a:rPr lang="en-US" dirty="0" smtClean="0">
                <a:latin typeface="Arial" panose="020B0604020202020204" pitchFamily="34" charset="0"/>
                <a:cs typeface="Arial" panose="020B0604020202020204" pitchFamily="34" charset="0"/>
              </a:rPr>
              <a:t>Extension </a:t>
            </a:r>
            <a:r>
              <a:rPr lang="en-US" dirty="0">
                <a:latin typeface="Arial" panose="020B0604020202020204" pitchFamily="34" charset="0"/>
                <a:cs typeface="Arial" panose="020B0604020202020204" pitchFamily="34" charset="0"/>
              </a:rPr>
              <a:t>Services</a:t>
            </a:r>
          </a:p>
          <a:p>
            <a:pPr>
              <a:defRPr/>
            </a:pPr>
            <a:r>
              <a:rPr lang="en-GB" dirty="0">
                <a:latin typeface="Arial" panose="020B0604020202020204" pitchFamily="34" charset="0"/>
                <a:cs typeface="Arial" panose="020B0604020202020204" pitchFamily="34" charset="0"/>
              </a:rPr>
              <a:t>Land Disputes</a:t>
            </a:r>
          </a:p>
          <a:p>
            <a:pPr>
              <a:defRPr/>
            </a:pPr>
            <a:r>
              <a:rPr lang="en-GB" dirty="0">
                <a:latin typeface="Arial" panose="020B0604020202020204" pitchFamily="34" charset="0"/>
                <a:cs typeface="Arial" panose="020B0604020202020204" pitchFamily="34" charset="0"/>
              </a:rPr>
              <a:t>Fixed costs incurred in the ag </a:t>
            </a:r>
            <a:r>
              <a:rPr lang="en-GB" dirty="0" smtClean="0">
                <a:latin typeface="Arial" panose="020B0604020202020204" pitchFamily="34" charset="0"/>
                <a:cs typeface="Arial" panose="020B0604020202020204" pitchFamily="34" charset="0"/>
              </a:rPr>
              <a:t>year</a:t>
            </a:r>
          </a:p>
          <a:p>
            <a:pPr>
              <a:defRPr/>
            </a:pPr>
            <a:r>
              <a:rPr lang="en-US" dirty="0">
                <a:latin typeface="Arial" panose="020B0604020202020204" pitchFamily="34" charset="0"/>
                <a:cs typeface="Arial" panose="020B0604020202020204" pitchFamily="34" charset="0"/>
              </a:rPr>
              <a:t>Farmers’ </a:t>
            </a:r>
            <a:r>
              <a:rPr lang="en-US" dirty="0" smtClean="0">
                <a:latin typeface="Arial" panose="020B0604020202020204" pitchFamily="34" charset="0"/>
                <a:cs typeface="Arial" panose="020B0604020202020204" pitchFamily="34" charset="0"/>
              </a:rPr>
              <a:t>Training</a:t>
            </a:r>
            <a:endParaRPr lang="en-US"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09956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bd472429-288a-4376-94bc-5efba0ecd2b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CCB8F1658BF9489F0AF55D06554132" ma:contentTypeVersion="13" ma:contentTypeDescription="Create a new document." ma:contentTypeScope="" ma:versionID="f39ad2c9914a22441093098a01cd844f">
  <xsd:schema xmlns:xsd="http://www.w3.org/2001/XMLSchema" xmlns:xs="http://www.w3.org/2001/XMLSchema" xmlns:p="http://schemas.microsoft.com/office/2006/metadata/properties" xmlns:ns2="bd472429-288a-4376-94bc-5efba0ecd2b6" xmlns:ns3="b6a3b5e8-9a5d-48de-8dd4-71f80e1de32d" targetNamespace="http://schemas.microsoft.com/office/2006/metadata/properties" ma:root="true" ma:fieldsID="fd6d659d9e93f28805c4e89c8e3bdd9e" ns2:_="" ns3:_="">
    <xsd:import namespace="bd472429-288a-4376-94bc-5efba0ecd2b6"/>
    <xsd:import namespace="b6a3b5e8-9a5d-48de-8dd4-71f80e1de3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_Flow_SignoffStatus"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472429-288a-4376-94bc-5efba0ecd2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_Flow_SignoffStatus" ma:index="13" nillable="true" ma:displayName="Sign-off status" ma:internalName="Sign_x002d_off_x0020_status">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a3b5e8-9a5d-48de-8dd4-71f80e1de3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9A958-84E7-4425-AA97-D38F1BE9DA44}">
  <ds:schemaRefs>
    <ds:schemaRef ds:uri="http://schemas.microsoft.com/sharepoint/v3/contenttype/forms"/>
  </ds:schemaRefs>
</ds:datastoreItem>
</file>

<file path=customXml/itemProps2.xml><?xml version="1.0" encoding="utf-8"?>
<ds:datastoreItem xmlns:ds="http://schemas.openxmlformats.org/officeDocument/2006/customXml" ds:itemID="{855CB0C4-5B0F-442B-BC3C-6A0DE14792D9}">
  <ds:schemaRefs>
    <ds:schemaRef ds:uri="http://purl.org/dc/term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b6a3b5e8-9a5d-48de-8dd4-71f80e1de32d"/>
    <ds:schemaRef ds:uri="bd472429-288a-4376-94bc-5efba0ecd2b6"/>
    <ds:schemaRef ds:uri="http://www.w3.org/XML/1998/namespace"/>
  </ds:schemaRefs>
</ds:datastoreItem>
</file>

<file path=customXml/itemProps3.xml><?xml version="1.0" encoding="utf-8"?>
<ds:datastoreItem xmlns:ds="http://schemas.openxmlformats.org/officeDocument/2006/customXml" ds:itemID="{71064678-94C4-4C3D-860D-5BF0DB95C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472429-288a-4376-94bc-5efba0ecd2b6"/>
    <ds:schemaRef ds:uri="b6a3b5e8-9a5d-48de-8dd4-71f80e1de3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15530</TotalTime>
  <Words>817</Words>
  <Application>Microsoft Office PowerPoint</Application>
  <PresentationFormat>Widescreen</PresentationFormat>
  <Paragraphs>184</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Bell MT</vt:lpstr>
      <vt:lpstr>Calibri</vt:lpstr>
      <vt:lpstr>Calibri Light</vt:lpstr>
      <vt:lpstr>Times New Roman</vt:lpstr>
      <vt:lpstr>Wingdings</vt:lpstr>
      <vt:lpstr>Office Theme</vt:lpstr>
      <vt:lpstr>               Uganda Bureau of Statistics   Annual Agricultural Survey 2019 Key Findings</vt:lpstr>
      <vt:lpstr>Uganda Bureau of Statistics</vt:lpstr>
      <vt:lpstr> Introduction </vt:lpstr>
      <vt:lpstr>Background</vt:lpstr>
      <vt:lpstr> Introduction </vt:lpstr>
      <vt:lpstr> Introduction </vt:lpstr>
      <vt:lpstr> Geographical Scope and Coverage All districts of Uganda grouped by ZARDI and by Statistical Sub-region </vt:lpstr>
      <vt:lpstr> Variable Scope</vt:lpstr>
      <vt:lpstr>  Other variables covered</vt:lpstr>
      <vt:lpstr> Survey methodology</vt:lpstr>
      <vt:lpstr> Survey methodology - ctd</vt:lpstr>
      <vt:lpstr> Sampling design</vt:lpstr>
      <vt:lpstr> Data management </vt:lpstr>
      <vt:lpstr>  Implementation: Achievements &amp; Challenges </vt:lpstr>
      <vt:lpstr> Structure of the 2019 AAS report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Ssombwe Ronald</dc:creator>
  <cp:lastModifiedBy>Dell</cp:lastModifiedBy>
  <cp:revision>320</cp:revision>
  <cp:lastPrinted>2018-12-19T04:55:11Z</cp:lastPrinted>
  <dcterms:created xsi:type="dcterms:W3CDTF">2018-11-20T06:04:03Z</dcterms:created>
  <dcterms:modified xsi:type="dcterms:W3CDTF">2021-11-15T07:09:22Z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0x0101008CCCB8F1658BF9489F0AF55D06554132</vt:lpwstr>
  </property>
</Properties>
</file>