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4"/>
  </p:notesMasterIdLst>
  <p:handoutMasterIdLst>
    <p:handoutMasterId r:id="rId25"/>
  </p:handoutMasterIdLst>
  <p:sldIdLst>
    <p:sldId id="300" r:id="rId3"/>
    <p:sldId id="345" r:id="rId4"/>
    <p:sldId id="408" r:id="rId5"/>
    <p:sldId id="376" r:id="rId6"/>
    <p:sldId id="353" r:id="rId7"/>
    <p:sldId id="400" r:id="rId8"/>
    <p:sldId id="447" r:id="rId9"/>
    <p:sldId id="448" r:id="rId10"/>
    <p:sldId id="449" r:id="rId11"/>
    <p:sldId id="418" r:id="rId12"/>
    <p:sldId id="412" r:id="rId13"/>
    <p:sldId id="346" r:id="rId14"/>
    <p:sldId id="330" r:id="rId15"/>
    <p:sldId id="367" r:id="rId16"/>
    <p:sldId id="362" r:id="rId17"/>
    <p:sldId id="422" r:id="rId18"/>
    <p:sldId id="450" r:id="rId19"/>
    <p:sldId id="417" r:id="rId20"/>
    <p:sldId id="361" r:id="rId21"/>
    <p:sldId id="312" r:id="rId22"/>
    <p:sldId id="352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76676A-D246-4ACF-933C-54A03F7A8B9F}">
          <p14:sldIdLst>
            <p14:sldId id="300"/>
            <p14:sldId id="345"/>
            <p14:sldId id="408"/>
            <p14:sldId id="376"/>
            <p14:sldId id="353"/>
            <p14:sldId id="400"/>
            <p14:sldId id="447"/>
            <p14:sldId id="448"/>
            <p14:sldId id="449"/>
            <p14:sldId id="418"/>
            <p14:sldId id="412"/>
            <p14:sldId id="346"/>
            <p14:sldId id="330"/>
            <p14:sldId id="367"/>
            <p14:sldId id="362"/>
            <p14:sldId id="422"/>
            <p14:sldId id="450"/>
            <p14:sldId id="417"/>
            <p14:sldId id="361"/>
            <p14:sldId id="312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997" userDrawn="1">
          <p15:clr>
            <a:srgbClr val="A4A3A4"/>
          </p15:clr>
        </p15:guide>
        <p15:guide id="4" pos="27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una Luutu" initials="SL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97"/>
    <a:srgbClr val="267CA0"/>
    <a:srgbClr val="00C0BB"/>
    <a:srgbClr val="009B97"/>
    <a:srgbClr val="195269"/>
    <a:srgbClr val="D3DEDD"/>
    <a:srgbClr val="388BA5"/>
    <a:srgbClr val="5BAAA4"/>
    <a:srgbClr val="E6E6E6"/>
    <a:srgbClr val="509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0435" autoAdjust="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>
        <p:guide orient="horz" pos="2379"/>
        <p:guide pos="3840"/>
        <p:guide pos="4997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Sheet1!$A$5:$A$83</c:f>
              <c:strCache>
                <c:ptCount val="21"/>
                <c:pt idx="0">
                  <c:v>Agro-Industrialization</c:v>
                </c:pt>
                <c:pt idx="1">
                  <c:v>Mineral Development</c:v>
                </c:pt>
                <c:pt idx="2">
                  <c:v>Sustainable Petroleum Development</c:v>
                </c:pt>
                <c:pt idx="3">
                  <c:v>Tourism Development </c:v>
                </c:pt>
                <c:pt idx="4">
                  <c:v>Natural Resource, Environment, Climate Change, Land and Water Resources Management
</c:v>
                </c:pt>
                <c:pt idx="5">
                  <c:v>Private Sector Development </c:v>
                </c:pt>
                <c:pt idx="6">
                  <c:v>Manufacturing</c:v>
                </c:pt>
                <c:pt idx="7">
                  <c:v>Integrated transport infrastructure and services</c:v>
                </c:pt>
                <c:pt idx="8">
                  <c:v>Sustainable Energy Development</c:v>
                </c:pt>
                <c:pt idx="9">
                  <c:v>Digital Transformation</c:v>
                </c:pt>
                <c:pt idx="10">
                  <c:v>Sustainable Urbanization and Housing</c:v>
                </c:pt>
                <c:pt idx="11">
                  <c:v>Human Capital Development</c:v>
                </c:pt>
                <c:pt idx="12">
                  <c:v>Innovation, Technology Development and Transfer</c:v>
                </c:pt>
                <c:pt idx="13">
                  <c:v>Community Mobilization and Mindset Change</c:v>
                </c:pt>
                <c:pt idx="14">
                  <c:v>Governance and Security   </c:v>
                </c:pt>
                <c:pt idx="15">
                  <c:v>Public Sector Transformation</c:v>
                </c:pt>
                <c:pt idx="16">
                  <c:v>Regional Balanced Development</c:v>
                </c:pt>
                <c:pt idx="17">
                  <c:v>Development Plan Implementation</c:v>
                </c:pt>
                <c:pt idx="18">
                  <c:v>Administration of Justice</c:v>
                </c:pt>
                <c:pt idx="19">
                  <c:v>Legislation, Oversight and Representation</c:v>
                </c:pt>
                <c:pt idx="20">
                  <c:v>Overall </c:v>
                </c:pt>
              </c:strCache>
            </c:strRef>
          </c:cat>
          <c:val>
            <c:numRef>
              <c:f>Sheet1!$H$5:$H$83</c:f>
              <c:numCache>
                <c:formatCode>0</c:formatCode>
                <c:ptCount val="21"/>
                <c:pt idx="0">
                  <c:v>96.666666666666671</c:v>
                </c:pt>
                <c:pt idx="1">
                  <c:v>81.818181818181827</c:v>
                </c:pt>
                <c:pt idx="2">
                  <c:v>68.75</c:v>
                </c:pt>
                <c:pt idx="3">
                  <c:v>96.551724137931032</c:v>
                </c:pt>
                <c:pt idx="4">
                  <c:v>21.276595744680851</c:v>
                </c:pt>
                <c:pt idx="5">
                  <c:v>4.7619047619047619</c:v>
                </c:pt>
                <c:pt idx="6">
                  <c:v>70</c:v>
                </c:pt>
                <c:pt idx="7">
                  <c:v>38.235294117647058</c:v>
                </c:pt>
                <c:pt idx="8">
                  <c:v>35.294117647058826</c:v>
                </c:pt>
                <c:pt idx="9">
                  <c:v>82.35294117647058</c:v>
                </c:pt>
                <c:pt idx="10">
                  <c:v>14.705882352941178</c:v>
                </c:pt>
                <c:pt idx="11">
                  <c:v>22.058823529411764</c:v>
                </c:pt>
                <c:pt idx="12">
                  <c:v>90.476190476190482</c:v>
                </c:pt>
                <c:pt idx="13">
                  <c:v>77.777777777777786</c:v>
                </c:pt>
                <c:pt idx="14">
                  <c:v>35.849056603773583</c:v>
                </c:pt>
                <c:pt idx="15">
                  <c:v>7.2463768115942031</c:v>
                </c:pt>
                <c:pt idx="16">
                  <c:v>25.806451612903224</c:v>
                </c:pt>
                <c:pt idx="17">
                  <c:v>38.636363636363633</c:v>
                </c:pt>
                <c:pt idx="18">
                  <c:v>89.65517241379311</c:v>
                </c:pt>
                <c:pt idx="19">
                  <c:v>86.666666666666671</c:v>
                </c:pt>
                <c:pt idx="20">
                  <c:v>41.133004926108377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F-4C8E-85BE-4D4393097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0129199"/>
        <c:axId val="619954863"/>
      </c:barChart>
      <c:catAx>
        <c:axId val="460129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54863"/>
        <c:crosses val="autoZero"/>
        <c:auto val="1"/>
        <c:lblAlgn val="ctr"/>
        <c:lblOffset val="100"/>
        <c:noMultiLvlLbl val="0"/>
      </c:catAx>
      <c:valAx>
        <c:axId val="61995486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129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FFA8-4C51-4117-840C-AB2AEBEFD9EB}" type="datetimeFigureOut">
              <a:rPr lang="x-none" smtClean="0"/>
              <a:t>11/17/2023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AB4B3-E32D-4F49-9551-DA348A3148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CC8D-3B9A-4706-A2EE-CEE172D75FE6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B8CC-CD7D-4D4E-A59D-DE6DE4293C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Income Criterion (IC),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a three year average estimate of Gross National Income (GNI) per capita for the period 2011-2013 using the World Bank Atlas method (under $1,035 for inclusion, above $1,242 for graduation based on where countries are by the 2015 triennial review.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Assets Index (HAI),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indicators of: (a) nutrition: percentage of population undernourished; (b) health: mortality rate for children aged five years or under; (c) education: the gross secondary school enrolment ratio; and (d) adult literacy rate.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Economic Vulnerability Index (EVI)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based on indicators of: (a) population size; (b) remoteness; (c) merchandise export concentration; (d) share of agriculture, forestry and fisheries; (e) share of population in low elevated coastal zones; (f) instability of exports; (g) victims of natural disasters; and (h) instability of agricultural production</a:t>
            </a:r>
          </a:p>
          <a:p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Goal: Increased household incomes and improved Quality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1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33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01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  <a:endParaRPr lang="x-none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55914" cy="10509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0378012" y="63789"/>
            <a:ext cx="18139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METADATA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handbook for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SDG March 2022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x-non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307960" y="841169"/>
            <a:ext cx="934524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5"/>
          <a:stretch>
            <a:fillRect/>
          </a:stretch>
        </p:blipFill>
        <p:spPr>
          <a:xfrm>
            <a:off x="-1" y="6347535"/>
            <a:ext cx="12192000" cy="530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6" y="86227"/>
            <a:ext cx="1222148" cy="1216352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18" y="86227"/>
            <a:ext cx="762000" cy="81407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566647" y="900297"/>
            <a:ext cx="17378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REPUBLIC OF UGANDA</a:t>
            </a:r>
            <a:endParaRPr lang="x-none" dirty="0"/>
          </a:p>
        </p:txBody>
      </p:sp>
      <p:sp>
        <p:nvSpPr>
          <p:cNvPr id="17" name="Text Box 5"/>
          <p:cNvSpPr txBox="1">
            <a:spLocks noChangeArrowheads="1"/>
          </p:cNvSpPr>
          <p:nvPr userDrawn="1"/>
        </p:nvSpPr>
        <p:spPr bwMode="auto">
          <a:xfrm>
            <a:off x="2902998" y="166872"/>
            <a:ext cx="6356412" cy="484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tabLst>
                <a:tab pos="588645" algn="l"/>
              </a:tabLst>
            </a:pPr>
            <a:r>
              <a:rPr lang="en-US" sz="24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UGANDA BUREAU OF STATISTICS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388" y="6186118"/>
            <a:ext cx="1352550" cy="706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00675" y="6117556"/>
            <a:ext cx="910210" cy="756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48875" y="6093727"/>
            <a:ext cx="2143125" cy="799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121" cy="1173529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85" y="86227"/>
            <a:ext cx="762000" cy="81407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540014" y="900297"/>
            <a:ext cx="17378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REPUBLIC OF UGANDA</a:t>
            </a:r>
            <a:endParaRPr lang="x-non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71853" y="1007319"/>
            <a:ext cx="9197265" cy="1172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  <a:endParaRPr lang="x-none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55914" cy="1050906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3069431" y="153568"/>
            <a:ext cx="5566299" cy="3861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tabLst>
                <a:tab pos="588645" algn="l"/>
              </a:tabLst>
            </a:pPr>
            <a:endParaRPr lang="x-none" sz="1800" b="0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9332" y="894435"/>
            <a:ext cx="9197265" cy="1172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23675" y="6505383"/>
            <a:ext cx="1082617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188261" y="139654"/>
            <a:ext cx="18139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METADATA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handbook for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SDG March 2022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x-non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/>
          <a:srcRect t="2037" b="3516"/>
          <a:stretch>
            <a:fillRect/>
          </a:stretch>
        </p:blipFill>
        <p:spPr>
          <a:xfrm>
            <a:off x="10849850" y="865671"/>
            <a:ext cx="1318476" cy="5992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55914" cy="1050906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3069431" y="153568"/>
            <a:ext cx="5566299" cy="3861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tabLst>
                <a:tab pos="588645" algn="l"/>
              </a:tabLst>
            </a:pPr>
            <a:endParaRPr lang="x-none" sz="1800" b="0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53947" y="732510"/>
            <a:ext cx="9197265" cy="1172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221566" y="6488668"/>
            <a:ext cx="1097043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188261" y="139654"/>
            <a:ext cx="18139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METADATA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handbook for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SDG March 2022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x-non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/>
          <a:srcRect t="2037" b="3516"/>
          <a:stretch>
            <a:fillRect/>
          </a:stretch>
        </p:blipFill>
        <p:spPr>
          <a:xfrm>
            <a:off x="0" y="1133475"/>
            <a:ext cx="1221566" cy="5724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  <a:endParaRPr lang="x-non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  <a:endParaRPr lang="x-none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55914" cy="105090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85" y="86227"/>
            <a:ext cx="762000" cy="81407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40014" y="900297"/>
            <a:ext cx="17378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REPUBLIC OF UGANDA</a:t>
            </a:r>
            <a:endParaRPr lang="x-non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71853" y="1007319"/>
            <a:ext cx="9197265" cy="1172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  <a:endParaRPr lang="x-non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FA72-90F3-4843-A88F-D4609A153988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UGANDA BUREAU OF STATISTICS</a:t>
            </a:r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08" y="1168093"/>
            <a:ext cx="118761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DISSEMINATION OF THE SECOND EDITION OF THE NATIONAL INDICATOR (NSI) FRAMEWORK – </a:t>
            </a:r>
            <a:r>
              <a:rPr lang="en-US" alt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I &amp; II</a:t>
            </a:r>
          </a:p>
          <a:p>
            <a:pPr algn="ctr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altLang="en-US" sz="2400" b="1" dirty="0">
                <a:solidFill>
                  <a:srgbClr val="A818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 HALL STATISTICS HOUSE</a:t>
            </a:r>
          </a:p>
          <a:p>
            <a:pPr algn="ctr"/>
            <a:endParaRPr lang="en-US" altLang="en-US" sz="3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rgbClr val="1952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altLang="en-US" sz="2800" b="1" baseline="30000" dirty="0">
                <a:solidFill>
                  <a:srgbClr val="1952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 </a:t>
            </a:r>
            <a:r>
              <a:rPr lang="en-US" altLang="en-US" sz="2800" b="1" dirty="0">
                <a:solidFill>
                  <a:srgbClr val="1952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2023</a:t>
            </a:r>
            <a:endParaRPr lang="en-US" sz="2800" b="1" dirty="0">
              <a:solidFill>
                <a:srgbClr val="195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907" y="5065523"/>
            <a:ext cx="11876183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Times New Roman" panose="02020603050405020304" pitchFamily="18" charset="0"/>
              </a:rPr>
              <a:t>Suuna Luutu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kern="0" dirty="0">
                <a:solidFill>
                  <a:srgbClr val="C00000"/>
                </a:solidFill>
                <a:latin typeface="+mj-lt"/>
                <a:cs typeface="+mn-cs"/>
              </a:rPr>
              <a:t>Ag.PST/Strategic Planning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Uganda Bureau of Statistics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01028" y="147878"/>
            <a:ext cx="9808143" cy="7857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Process …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3223" y="1309036"/>
            <a:ext cx="11533227" cy="5155264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lnSpc>
                <a:spcPct val="200000"/>
              </a:lnSpc>
              <a:buSzPct val="110000"/>
              <a:buFont typeface="+mj-lt"/>
              <a:buAutoNum type="arabicPeriod" startAt="6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Update indicator matrix with data  series and metadata  </a:t>
            </a:r>
          </a:p>
          <a:p>
            <a:pPr marL="514350" indent="-514350" algn="just">
              <a:lnSpc>
                <a:spcPct val="200000"/>
              </a:lnSpc>
              <a:buSzPct val="110000"/>
              <a:buFont typeface="+mj-lt"/>
              <a:buAutoNum type="arabicPeriod" startAt="6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Documentation of recommendations on indicators whose data is not currently reported</a:t>
            </a:r>
          </a:p>
          <a:p>
            <a:pPr marL="514350" indent="-514350" algn="just">
              <a:lnSpc>
                <a:spcPct val="200000"/>
              </a:lnSpc>
              <a:buSzPct val="110000"/>
              <a:buFont typeface="+mj-lt"/>
              <a:buAutoNum type="arabicPeriod" startAt="6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Quality Assurance of the NSIs for approval and dissemination</a:t>
            </a:r>
          </a:p>
          <a:p>
            <a:pPr marL="514350" indent="-514350" algn="just">
              <a:lnSpc>
                <a:spcPct val="200000"/>
              </a:lnSpc>
              <a:buSzPct val="110000"/>
              <a:buFont typeface="+mj-lt"/>
              <a:buAutoNum type="arabicPeriod" startAt="6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Printing and dissemination</a:t>
            </a:r>
          </a:p>
          <a:p>
            <a:pPr marL="0" indent="0" algn="just">
              <a:lnSpc>
                <a:spcPct val="200000"/>
              </a:lnSpc>
              <a:buSzPct val="110000"/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200000"/>
              </a:lnSpc>
              <a:buSzPct val="110000"/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457200" lvl="1" indent="0">
              <a:lnSpc>
                <a:spcPct val="200000"/>
              </a:lnSpc>
              <a:buSzPct val="110000"/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457200" lvl="1" indent="0">
              <a:lnSpc>
                <a:spcPct val="200000"/>
              </a:lnSpc>
              <a:buSzPct val="110000"/>
              <a:buNone/>
            </a:pPr>
            <a:endParaRPr lang="en-US" sz="2800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457200" lvl="1" indent="0">
              <a:lnSpc>
                <a:spcPct val="200000"/>
              </a:lnSpc>
              <a:buSzPct val="110000"/>
              <a:buNone/>
            </a:pPr>
            <a:endParaRPr lang="en-US" sz="2800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040" y="2857500"/>
            <a:ext cx="521911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Bookman Old Style" panose="02050604050505020204" pitchFamily="18" charset="0"/>
              </a:rPr>
              <a:t>PROGRESS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Status of the NSI framework by levels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12342"/>
              </p:ext>
            </p:extLst>
          </p:nvPr>
        </p:nvGraphicFramePr>
        <p:xfrm>
          <a:off x="765073" y="1380341"/>
          <a:ext cx="8157547" cy="4770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NSI LEVEL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 of indicators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Proportion of Indicators with data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Level 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Level II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Level III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IV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28521" y="1530199"/>
            <a:ext cx="2589308" cy="308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rgbClr val="A81897"/>
                </a:solidFill>
                <a:latin typeface="Bookman Old Style" panose="02050604050505020204" pitchFamily="18" charset="0"/>
              </a:rPr>
              <a:t>This shows major gaps in the level III and IV, which compares well with the NDP III Mid-Term Report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Progress</a:t>
            </a:r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7676" y="1258161"/>
            <a:ext cx="10876012" cy="4958013"/>
          </a:xfrm>
          <a:prstGeom prst="rect">
            <a:avLst/>
          </a:prstGeom>
        </p:spPr>
        <p:txBody>
          <a:bodyPr/>
          <a:lstStyle/>
          <a:p>
            <a:pPr marL="539750" indent="-539750" algn="just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Of the 201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SDG indicators applicable to Uganda, data series are available for only 121 </a:t>
            </a:r>
          </a:p>
          <a:p>
            <a:pPr marL="539750" indent="-539750" algn="just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347788" lvl="2" indent="-433388" algn="just">
              <a:buSzPct val="11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A81897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14 indicators are under review and validation </a:t>
            </a:r>
          </a:p>
          <a:p>
            <a:pPr lvl="2" algn="just">
              <a:buSzPct val="110000"/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A81897"/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347788" lvl="2" indent="-433388" algn="just">
              <a:buSzPct val="11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A81897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Of the 81 Africa Agenda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2063 Indicators, 55 have up-to-date data series</a:t>
            </a:r>
          </a:p>
          <a:p>
            <a:pPr marL="1347788" lvl="2" indent="-433388" algn="just">
              <a:buSzPct val="110000"/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347788" lvl="2" indent="-433388" algn="just">
              <a:buSzPct val="11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A81897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Four indicators are under review and validation </a:t>
            </a:r>
          </a:p>
          <a:p>
            <a:pPr algn="just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SzPct val="110000"/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lvl="1">
              <a:buSzPct val="110000"/>
              <a:buFont typeface="Wingdings" panose="05000000000000000000" pitchFamily="2" charset="2"/>
              <a:buChar char="q"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Progress on NSI level III by programmes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5487A2-56A2-A120-5F92-7011C2BFB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242845"/>
              </p:ext>
            </p:extLst>
          </p:nvPr>
        </p:nvGraphicFramePr>
        <p:xfrm>
          <a:off x="269507" y="1091681"/>
          <a:ext cx="11309685" cy="525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Challenges encountered in updating the NSI</a:t>
            </a:r>
            <a:endParaRPr lang="x-non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3049" y="1184780"/>
            <a:ext cx="11765902" cy="5238139"/>
          </a:xfrm>
          <a:prstGeom prst="rect">
            <a:avLst/>
          </a:prstGeom>
        </p:spPr>
        <p:txBody>
          <a:bodyPr/>
          <a:lstStyle/>
          <a:p>
            <a:pPr marL="628650" indent="-5715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Limited ownership of the indicators by some MDAs</a:t>
            </a:r>
          </a:p>
          <a:p>
            <a:pPr marL="628650" indent="-5715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Lack of methodology on some indicators</a:t>
            </a:r>
          </a:p>
          <a:p>
            <a:pPr marL="628650" indent="-5715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Limited funds for statistics in the  MDAs workplans &amp; budgets.</a:t>
            </a:r>
          </a:p>
          <a:p>
            <a:pPr marL="628650" indent="-571500" algn="just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Limited internal coordination within MDAs and weak data sharing arrangements </a:t>
            </a:r>
          </a:p>
          <a:p>
            <a:pPr marL="628650" indent="-571500" algn="just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Weak Administrative data systems (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Non-responsive and/or inflexible data collection systems and sources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). </a:t>
            </a:r>
            <a:endParaRPr lang="en-UG" sz="2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628650" indent="-571500" algn="just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Inadequate conceptualization and use of new data sources like the big data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and Citizen Generated data</a:t>
            </a:r>
          </a:p>
          <a:p>
            <a:pPr marL="914400" lvl="2" indent="0" algn="just">
              <a:lnSpc>
                <a:spcPct val="150000"/>
              </a:lnSpc>
              <a:buSzPct val="110000"/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428750" lvl="2" indent="-514350" algn="just">
              <a:lnSpc>
                <a:spcPct val="100000"/>
              </a:lnSpc>
              <a:buSzPct val="110000"/>
              <a:buFont typeface="+mj-lt"/>
              <a:buAutoNum type="romanLcPeriod"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150" y="1168400"/>
            <a:ext cx="11823700" cy="615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5715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UBOS and the MDAs should pay keen interest in the process of developing the NDP IV and  corresponding indicator frameworks.</a:t>
            </a:r>
          </a:p>
          <a:p>
            <a:pPr marL="628650" indent="-5715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UBOS should continue supporting MDAs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compilation of data and metadata for the indicators </a:t>
            </a:r>
          </a:p>
          <a:p>
            <a:pPr marL="628650" indent="-5715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MDAs should mainstream statistics in their budgets and work plans</a:t>
            </a:r>
          </a:p>
          <a:p>
            <a:pPr marL="628650" indent="-5715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Revitalise the Statistics Cadre in MDAS</a:t>
            </a:r>
          </a:p>
          <a:p>
            <a:pPr marL="628650" indent="-5715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UBOS should support review of tools and automation of data systems in MDAs  </a:t>
            </a:r>
          </a:p>
          <a:p>
            <a:pPr marL="628650" indent="-5715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MDAs should enhance statistical capacity building in MDAs, HLGs and CSOs</a:t>
            </a:r>
          </a:p>
          <a:p>
            <a:pPr marL="628650" indent="-571500" algn="just">
              <a:lnSpc>
                <a:spcPct val="200000"/>
              </a:lnSpc>
              <a:buFont typeface="+mj-lt"/>
              <a:buAutoNum type="arabicPeriod"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57150" algn="just">
              <a:lnSpc>
                <a:spcPct val="200000"/>
              </a:lnSpc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2006600" y="308007"/>
            <a:ext cx="8458201" cy="593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Mitigation measures 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150" y="1168400"/>
            <a:ext cx="11823700" cy="657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571500" algn="just">
              <a:lnSpc>
                <a:spcPct val="22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Continue with MDA engagements to finalise NSI level III &amp; IV</a:t>
            </a:r>
          </a:p>
          <a:p>
            <a:pPr marL="628650" indent="-571500" algn="just">
              <a:lnSpc>
                <a:spcPct val="22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Upload the NSI into the website and ODPs for online accessibility </a:t>
            </a:r>
          </a:p>
          <a:p>
            <a:pPr marL="628650" indent="-571500" algn="just">
              <a:lnSpc>
                <a:spcPct val="22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Update the NSI with new data series </a:t>
            </a:r>
          </a:p>
          <a:p>
            <a:pPr marL="628650" indent="-571500" algn="just">
              <a:lnSpc>
                <a:spcPct val="22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Integrate comments arising from this dissemination meeting</a:t>
            </a:r>
          </a:p>
          <a:p>
            <a:pPr marL="628650" indent="-571500" algn="just">
              <a:lnSpc>
                <a:spcPct val="22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Collective engagement  in the NDP IV processes </a:t>
            </a:r>
            <a:endParaRPr lang="en-US" sz="2400" dirty="0">
              <a:solidFill>
                <a:srgbClr val="A81897"/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514350" lvl="1" algn="just">
              <a:lnSpc>
                <a:spcPct val="220000"/>
              </a:lnSpc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</a:p>
          <a:p>
            <a:pPr marL="628650" indent="-571500" algn="just">
              <a:lnSpc>
                <a:spcPct val="220000"/>
              </a:lnSpc>
              <a:buFont typeface="+mj-lt"/>
              <a:buAutoNum type="arabicPeriod" startAt="6"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628650" indent="-571500" algn="just">
              <a:lnSpc>
                <a:spcPct val="220000"/>
              </a:lnSpc>
              <a:buFont typeface="+mj-lt"/>
              <a:buAutoNum type="arabicPeriod" startAt="6"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2006600" y="317633"/>
            <a:ext cx="8458201" cy="584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221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8825" y="3777734"/>
            <a:ext cx="6140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</a:p>
        </p:txBody>
      </p:sp>
      <p:pic>
        <p:nvPicPr>
          <p:cNvPr id="4" name="3D Model 3" descr="Thumbs Up Emoj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50" y="1678784"/>
            <a:ext cx="3545807" cy="3703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6666" y="4457265"/>
            <a:ext cx="27952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Merci</a:t>
            </a:r>
            <a:r>
              <a:rPr 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-125321" y="2330271"/>
            <a:ext cx="5030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1381160" y="218391"/>
            <a:ext cx="9110133" cy="4987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7" y="866208"/>
            <a:ext cx="10678886" cy="5430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14211" y="102870"/>
            <a:ext cx="9110133" cy="74542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Presentation Outline</a:t>
            </a:r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61650"/>
            <a:ext cx="10515600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NSI Framework</a:t>
            </a:r>
            <a:endParaRPr lang="en-US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the NSI </a:t>
            </a:r>
            <a:endParaRPr lang="en-US" sz="16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NSI Framework</a:t>
            </a:r>
            <a:endParaRPr lang="en-US" sz="16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framework for the NSI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 of results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examples of corresponding indicators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updating the NSI Framework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the NSI framework by levels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on NSI level III by programmes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encountered in updating the NSI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measures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683"/>
          <a:stretch>
            <a:fillRect/>
          </a:stretch>
        </p:blipFill>
        <p:spPr>
          <a:xfrm>
            <a:off x="0" y="-14443"/>
            <a:ext cx="4879911" cy="6872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05" y="593315"/>
            <a:ext cx="6376033" cy="4194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1286" y="5606143"/>
            <a:ext cx="347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FOLLOW UBOS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58800" y="1026160"/>
            <a:ext cx="11074399" cy="5238139"/>
          </a:xfrm>
          <a:prstGeom prst="rect">
            <a:avLst/>
          </a:prstGeom>
        </p:spPr>
        <p:txBody>
          <a:bodyPr/>
          <a:lstStyle/>
          <a:p>
            <a:pPr marL="457200" lvl="1" indent="0">
              <a:buSzPct val="110000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SzPct val="110000"/>
              <a:buNone/>
            </a:pPr>
            <a:endParaRPr lang="en-US" sz="2000" dirty="0"/>
          </a:p>
          <a:p>
            <a:pPr marL="457200" lvl="1" indent="0">
              <a:buSzPct val="110000"/>
              <a:buNone/>
            </a:pPr>
            <a:endParaRPr lang="en-US" sz="2000" dirty="0"/>
          </a:p>
          <a:p>
            <a:pPr marL="457200" lvl="1" indent="0">
              <a:buSzPct val="110000"/>
              <a:buNone/>
            </a:pPr>
            <a:endParaRPr lang="en-US" sz="2000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36" y="1095187"/>
            <a:ext cx="10333822" cy="5136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Introduction </a:t>
            </a:r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3853" y="1060313"/>
            <a:ext cx="11362548" cy="5554980"/>
          </a:xfrm>
          <a:prstGeom prst="rect">
            <a:avLst/>
          </a:prstGeom>
        </p:spPr>
        <p:txBody>
          <a:bodyPr/>
          <a:lstStyle/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The Government of Uganda is committed to fulfillment of the requirements of different International, Continental, Regional and national development frameworks that include:</a:t>
            </a: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Agenda 2030  for Sustainable Development (SDGs)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Africa Agenda 2063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EAC Vision 2050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Uganda Vision 2040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Third National Development Plan (NDP III)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Other Conventions, Treaties and Protocols that the Government of Uganda has ratified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To facilitate implementation, monitoring, and reporting on the development frameworks, UBOS in collaboration with </a:t>
            </a:r>
            <a:r>
              <a:rPr lang="en-US" sz="20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MoFPED</a:t>
            </a:r>
            <a:r>
              <a:rPr lang="en-US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, OPM, and NPA developed the maiden National Indicators Framework (NSI) to consolidate national statistical demands on the National Statistical System (NSS).</a:t>
            </a: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The NSI Framework</a:t>
            </a:r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379" y="1205461"/>
            <a:ext cx="11896825" cy="4984139"/>
          </a:xfrm>
          <a:prstGeom prst="rect">
            <a:avLst/>
          </a:prstGeom>
        </p:spPr>
        <p:txBody>
          <a:bodyPr/>
          <a:lstStyle/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70C0"/>
                </a:solidFill>
                <a:latin typeface="Bookman Old Style" panose="02050604050505020204" pitchFamily="18" charset="0"/>
              </a:rPr>
              <a:t>The NSI is a core set of indicators that guides prioritization of statistical production in the NSS</a:t>
            </a: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100" dirty="0">
              <a:solidFill>
                <a:srgbClr val="0070C0"/>
              </a:solidFill>
              <a:latin typeface="Bookman Old Style" panose="02050604050505020204" pitchFamily="18" charset="0"/>
              <a:sym typeface="+mn-ea"/>
            </a:endParaRP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70C0"/>
                </a:solidFill>
                <a:latin typeface="Bookman Old Style" panose="02050604050505020204" pitchFamily="18" charset="0"/>
                <a:sym typeface="+mn-ea"/>
              </a:rPr>
              <a:t>It is a framework that guides tracking progress towards achieving national, regional, continental and global development agendas using a hierarchy of results approach.</a:t>
            </a: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100" dirty="0">
              <a:solidFill>
                <a:srgbClr val="0070C0"/>
              </a:solidFill>
              <a:latin typeface="Bookman Old Style" panose="02050604050505020204" pitchFamily="18" charset="0"/>
              <a:sym typeface="+mn-ea"/>
            </a:endParaRP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100" dirty="0">
                <a:solidFill>
                  <a:srgbClr val="0070C0"/>
                </a:solidFill>
                <a:latin typeface="Bookman Old Style" panose="02050604050505020204" pitchFamily="18" charset="0"/>
              </a:rPr>
              <a:t>Recommendations of the evaluations of the first NDP I and PNSD I revealed inconsistences, incomparability and gaps in the data and indicators produced and submitted by MDAs to the oversight agencies.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1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539750" indent="-539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100" dirty="0">
                <a:solidFill>
                  <a:srgbClr val="0070C0"/>
                </a:solidFill>
                <a:latin typeface="Bookman Old Style" panose="02050604050505020204" pitchFamily="18" charset="0"/>
              </a:rPr>
              <a:t>The evaluations further underlined the need to define a national set of indicators to address the challenge and facilitate evidence-based planning, budgeting, resource allocation and performance measurement for various government programmes.</a:t>
            </a:r>
            <a:endParaRPr lang="en-UG" sz="21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539750" indent="-53975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endParaRPr lang="en-US" sz="2100" dirty="0">
              <a:solidFill>
                <a:srgbClr val="0070C0"/>
              </a:solidFill>
              <a:latin typeface="Bookman Old Style" panose="02050604050505020204" pitchFamily="18" charset="0"/>
              <a:sym typeface="+mn-ea"/>
            </a:endParaRPr>
          </a:p>
          <a:p>
            <a:pPr marL="539750" indent="-53975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endParaRPr lang="en-US" sz="21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24270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Importance of the NSI  </a:t>
            </a:r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1140" y="1335405"/>
            <a:ext cx="11539855" cy="5114925"/>
          </a:xfrm>
          <a:prstGeom prst="rect">
            <a:avLst/>
          </a:prstGeom>
        </p:spPr>
        <p:txBody>
          <a:bodyPr/>
          <a:lstStyle/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Statistical planning framework for </a:t>
            </a:r>
            <a:r>
              <a:rPr lang="en-US" alt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the </a:t>
            </a: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N</a:t>
            </a:r>
            <a:r>
              <a:rPr lang="en-US" alt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SS</a:t>
            </a: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alt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Facilitates </a:t>
            </a: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alignment of statistical programmes to development agenda</a:t>
            </a:r>
            <a:endParaRPr lang="en-US" sz="22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alt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Guides a </a:t>
            </a: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holistic, harmonised and well-coordinated process for producing data and statistics for international, national and Institutional reporting.</a:t>
            </a:r>
            <a:endParaRPr lang="en-US" sz="22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Reduces reporting fatigue</a:t>
            </a:r>
            <a:r>
              <a:rPr lang="en-US" alt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to oversight institutions</a:t>
            </a:r>
            <a:r>
              <a:rPr lang="en-US" alt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,</a:t>
            </a: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 development partners and international agencies.</a:t>
            </a:r>
            <a:endParaRPr lang="en-US" sz="22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  <a:latin typeface="Bookman Old Style" panose="02050604050505020204" pitchFamily="18" charset="0"/>
              </a:rPr>
              <a:t>Minimises duplication of efforts in the production and management of statistics in the NSS. </a:t>
            </a:r>
            <a:endParaRPr lang="en-US" sz="22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1161" y="174127"/>
            <a:ext cx="9110133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 Structure of the NSI Framework</a:t>
            </a:r>
            <a:endParaRPr lang="x-non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69507" y="1155032"/>
            <a:ext cx="11396312" cy="53655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The NSI Framework is hierarchical and has 4 levels;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GB" sz="1800" i="1" dirty="0">
                <a:solidFill>
                  <a:srgbClr val="7030A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NSI Level I: </a:t>
            </a: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Presents key indicators that track monitoring of the country’s graduation from LDC to Medium-Income status. These indicators are defined by the United Nations Department for Economic and Social Affairs.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GB" sz="1800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 startAt="2"/>
            </a:pPr>
            <a:r>
              <a:rPr lang="en-GB" sz="1800" i="1" dirty="0">
                <a:solidFill>
                  <a:srgbClr val="7030A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NSI Level II: </a:t>
            </a: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presents indicators that facilitate tracking progress towards realization of the NDP III Goals, Objectives and Key Result Areas. </a:t>
            </a: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 startAt="2"/>
            </a:pPr>
            <a:endParaRPr lang="en-GB" sz="1800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 startAt="2"/>
            </a:pPr>
            <a:r>
              <a:rPr lang="en-GB" sz="1800" i="1" dirty="0">
                <a:solidFill>
                  <a:srgbClr val="7030A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Level III: </a:t>
            </a: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presents indicators that measure progress towards realization of the NDP III programme objectives and outcomes. It covers the 20 NDP III programs.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 startAt="4"/>
            </a:pPr>
            <a:r>
              <a:rPr lang="en-GB" sz="1800" i="1" dirty="0">
                <a:solidFill>
                  <a:srgbClr val="A81897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Level IV: </a:t>
            </a: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Presents indicators that track implementation of the Programme Implementation Action Plans (PIAPs) in MDAs.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The SDGs, Africa Agenda 2063,  EAC 2030 and Uganda Vision 2040 are all integrated at all Levels where applicable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.</a:t>
            </a: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 startAt="4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971550" lvl="1" indent="-514350" algn="just">
              <a:lnSpc>
                <a:spcPct val="100000"/>
              </a:lnSpc>
              <a:buFont typeface="+mj-lt"/>
              <a:buAutoNum type="arabicPeriod" startAt="4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22310" y="242707"/>
            <a:ext cx="9582539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Conceptual framework for the NSI 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A29284-B047-E6E5-2D94-46A8C84F7CDF}"/>
              </a:ext>
            </a:extLst>
          </p:cNvPr>
          <p:cNvSpPr/>
          <p:nvPr/>
        </p:nvSpPr>
        <p:spPr>
          <a:xfrm>
            <a:off x="616019" y="1232033"/>
            <a:ext cx="3128211" cy="87589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kern="1200" dirty="0">
                <a:solidFill>
                  <a:srgbClr val="A8189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Vivid perception, conception, or anticipation of what a country wants to be or wants to stand for and achieve</a:t>
            </a: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53EE-996B-C930-7B27-3F4E0781412F}"/>
              </a:ext>
            </a:extLst>
          </p:cNvPr>
          <p:cNvSpPr/>
          <p:nvPr/>
        </p:nvSpPr>
        <p:spPr>
          <a:xfrm>
            <a:off x="616018" y="2281184"/>
            <a:ext cx="3128211" cy="87589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long-term objective that relates to national development objectives, to which a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programme/project can contribute</a:t>
            </a:r>
            <a:endParaRPr lang="en-UG" sz="1200" dirty="0">
              <a:solidFill>
                <a:schemeClr val="tx1"/>
              </a:solidFill>
            </a:endParaRP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653F05-26B2-0820-5136-2116A677437A}"/>
              </a:ext>
            </a:extLst>
          </p:cNvPr>
          <p:cNvSpPr/>
          <p:nvPr/>
        </p:nvSpPr>
        <p:spPr>
          <a:xfrm>
            <a:off x="616018" y="3421780"/>
            <a:ext cx="3128211" cy="87589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Objectives </a:t>
            </a:r>
          </a:p>
          <a:p>
            <a:pPr marL="0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specific statement of the desired results or accomplishments of the programme or project</a:t>
            </a:r>
            <a:endParaRPr lang="en-UG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1EE1BB-902D-0FAC-F83F-C3A3CD1DB20F}"/>
              </a:ext>
            </a:extLst>
          </p:cNvPr>
          <p:cNvSpPr/>
          <p:nvPr/>
        </p:nvSpPr>
        <p:spPr>
          <a:xfrm>
            <a:off x="616018" y="4470931"/>
            <a:ext cx="3128211" cy="87589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intended or achieved medium-term results and effects of a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programmer's outputs, usually involving the collective effort of partners</a:t>
            </a:r>
            <a:endParaRPr lang="en-UG" sz="1200" dirty="0"/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380F72-F32C-FA3A-B366-5B480C773EA2}"/>
              </a:ext>
            </a:extLst>
          </p:cNvPr>
          <p:cNvSpPr/>
          <p:nvPr/>
        </p:nvSpPr>
        <p:spPr>
          <a:xfrm>
            <a:off x="616018" y="5558579"/>
            <a:ext cx="3128211" cy="87589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Intermediate Outcome </a:t>
            </a:r>
          </a:p>
          <a:p>
            <a:pPr marL="0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short-term and intermediate results or Interim outcomes that 	lead to the ultimate outcome of an action or a process</a:t>
            </a:r>
            <a:endParaRPr lang="en-UG" sz="1200" kern="1200" dirty="0">
              <a:solidFill>
                <a:schemeClr val="tx1"/>
              </a:solidFill>
            </a:endParaRP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6C2B2A-0954-7DF2-EF12-ECD5EFE3DDCA}"/>
              </a:ext>
            </a:extLst>
          </p:cNvPr>
          <p:cNvSpPr/>
          <p:nvPr/>
        </p:nvSpPr>
        <p:spPr>
          <a:xfrm>
            <a:off x="8316712" y="4498173"/>
            <a:ext cx="3424988" cy="87589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endParaRPr lang="en-UG" sz="1600" b="1" dirty="0">
              <a:solidFill>
                <a:srgbClr val="A818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specific actions that an organization or a project undertakes to achieve its objectives.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F82948-D31F-03DA-40BC-0A9874EF7402}"/>
              </a:ext>
            </a:extLst>
          </p:cNvPr>
          <p:cNvSpPr/>
          <p:nvPr/>
        </p:nvSpPr>
        <p:spPr>
          <a:xfrm>
            <a:off x="8350892" y="5431856"/>
            <a:ext cx="3424988" cy="105234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ct val="35000"/>
              </a:spcAft>
              <a:buNone/>
            </a:pPr>
            <a:r>
              <a:rPr lang="en-UG" sz="1600" b="1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Inputs</a:t>
            </a:r>
            <a:endParaRPr lang="en-US" sz="1600" b="1" dirty="0">
              <a:solidFill>
                <a:srgbClr val="A818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financial, human, material, technological and information resource used to implement a project or programme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53EA35-191A-ACD9-D227-CF39FC133A01}"/>
              </a:ext>
            </a:extLst>
          </p:cNvPr>
          <p:cNvSpPr/>
          <p:nvPr/>
        </p:nvSpPr>
        <p:spPr>
          <a:xfrm>
            <a:off x="4684292" y="4908880"/>
            <a:ext cx="3128211" cy="87589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tangible products or services that result from the activities undertaken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53765D8-0F29-607A-79D5-986A33DA8531}"/>
              </a:ext>
            </a:extLst>
          </p:cNvPr>
          <p:cNvSpPr/>
          <p:nvPr/>
        </p:nvSpPr>
        <p:spPr>
          <a:xfrm>
            <a:off x="3744229" y="4908880"/>
            <a:ext cx="269506" cy="9721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822FB5D-7B17-1496-CB8F-08A78A8F6A71}"/>
              </a:ext>
            </a:extLst>
          </p:cNvPr>
          <p:cNvSpPr/>
          <p:nvPr/>
        </p:nvSpPr>
        <p:spPr>
          <a:xfrm rot="10800000">
            <a:off x="7863840" y="5277840"/>
            <a:ext cx="399442" cy="1171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778D94C-31F3-495F-D950-59518F4F57C6}"/>
              </a:ext>
            </a:extLst>
          </p:cNvPr>
          <p:cNvSpPr/>
          <p:nvPr/>
        </p:nvSpPr>
        <p:spPr>
          <a:xfrm rot="10800000">
            <a:off x="4137253" y="5301906"/>
            <a:ext cx="399442" cy="1299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BC6DFB2-CDEA-C609-2B19-D8930EFA78B9}"/>
              </a:ext>
            </a:extLst>
          </p:cNvPr>
          <p:cNvSpPr/>
          <p:nvPr/>
        </p:nvSpPr>
        <p:spPr>
          <a:xfrm>
            <a:off x="8178267" y="1232033"/>
            <a:ext cx="3920689" cy="1698863"/>
          </a:xfrm>
          <a:prstGeom prst="cloudCallout">
            <a:avLst>
              <a:gd name="adj1" fmla="val -50025"/>
              <a:gd name="adj2" fmla="val 6374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Indicator</a:t>
            </a: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measure of the state, level, or conditions of the variables of interest</a:t>
            </a:r>
            <a:endParaRPr lang="en-UG" sz="16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D8066B9-E900-8C1F-1DC0-8B80D39257E1}"/>
              </a:ext>
            </a:extLst>
          </p:cNvPr>
          <p:cNvSpPr/>
          <p:nvPr/>
        </p:nvSpPr>
        <p:spPr>
          <a:xfrm>
            <a:off x="4198227" y="2107932"/>
            <a:ext cx="3532461" cy="24185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endParaRPr lang="en-UG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specific planned level of result to be achieved within a specific timeframe with a given level of resources. </a:t>
            </a:r>
            <a:endParaRPr lang="en-U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G" sz="600" b="1" kern="1200" dirty="0">
              <a:solidFill>
                <a:schemeClr val="bg1"/>
              </a:solidFill>
            </a:endParaRPr>
          </a:p>
          <a:p>
            <a:pPr algn="ctr"/>
            <a:endParaRPr lang="en-UG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22310" y="242707"/>
            <a:ext cx="9582539" cy="498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G" sz="2800" b="1" dirty="0">
                <a:solidFill>
                  <a:schemeClr val="accent1">
                    <a:lumMod val="75000"/>
                  </a:schemeClr>
                </a:solidFill>
              </a:rPr>
              <a:t>Chain of results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and examples of corresponding indicators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A29284-B047-E6E5-2D94-46A8C84F7CDF}"/>
              </a:ext>
            </a:extLst>
          </p:cNvPr>
          <p:cNvSpPr/>
          <p:nvPr/>
        </p:nvSpPr>
        <p:spPr>
          <a:xfrm>
            <a:off x="3955988" y="1164111"/>
            <a:ext cx="3128211" cy="661730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Transformed Ugandan Society from a Peasant to a Modern and Prosperous Country within 30 years</a:t>
            </a: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53EE-996B-C930-7B27-3F4E0781412F}"/>
              </a:ext>
            </a:extLst>
          </p:cNvPr>
          <p:cNvSpPr/>
          <p:nvPr/>
        </p:nvSpPr>
        <p:spPr>
          <a:xfrm>
            <a:off x="3955988" y="2182472"/>
            <a:ext cx="3128211" cy="590347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Increase Average Household Incomes and Improve the Quality of Life of Ugandans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653F05-26B2-0820-5136-2116A677437A}"/>
              </a:ext>
            </a:extLst>
          </p:cNvPr>
          <p:cNvSpPr/>
          <p:nvPr/>
        </p:nvSpPr>
        <p:spPr>
          <a:xfrm>
            <a:off x="3927104" y="2902457"/>
            <a:ext cx="3128211" cy="776715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0000"/>
              </a:lnSpc>
              <a:buFont typeface="+mj-lt"/>
              <a:buAutoNum type="romanLcParenR"/>
            </a:pP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value addition in key growth opportunities.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the productivity and social wellbeing of the population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1EE1BB-902D-0FAC-F83F-C3A3CD1DB20F}"/>
              </a:ext>
            </a:extLst>
          </p:cNvPr>
          <p:cNvSpPr/>
          <p:nvPr/>
        </p:nvSpPr>
        <p:spPr>
          <a:xfrm>
            <a:off x="3937941" y="3856827"/>
            <a:ext cx="3128211" cy="54862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agricultural production and productivity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380F72-F32C-FA3A-B366-5B480C773EA2}"/>
              </a:ext>
            </a:extLst>
          </p:cNvPr>
          <p:cNvSpPr/>
          <p:nvPr/>
        </p:nvSpPr>
        <p:spPr>
          <a:xfrm>
            <a:off x="3937940" y="4577979"/>
            <a:ext cx="3128211" cy="543451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adoption of Agricultural research technologies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922893-1C07-6F47-4EC4-40CB0133EDA9}"/>
              </a:ext>
            </a:extLst>
          </p:cNvPr>
          <p:cNvSpPr/>
          <p:nvPr/>
        </p:nvSpPr>
        <p:spPr>
          <a:xfrm>
            <a:off x="8001833" y="1424422"/>
            <a:ext cx="3333552" cy="366108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spcAft>
                <a:spcPct val="35000"/>
              </a:spcAft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capita income of USD 9,500 by 2040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G" sz="500" b="1" kern="1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DA54ED-250E-6990-8383-59E2CF2B7C97}"/>
              </a:ext>
            </a:extLst>
          </p:cNvPr>
          <p:cNvSpPr/>
          <p:nvPr/>
        </p:nvSpPr>
        <p:spPr>
          <a:xfrm>
            <a:off x="8021063" y="1973104"/>
            <a:ext cx="3335160" cy="83016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Proportion of population below the national poverty line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GDP Per Capita (US$), Current Prices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expectancy at birth (years)</a:t>
            </a:r>
            <a:endParaRPr lang="en-UG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spcAft>
                <a:spcPct val="35000"/>
              </a:spcAft>
            </a:pP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F82948-D31F-03DA-40BC-0A9874EF7402}"/>
              </a:ext>
            </a:extLst>
          </p:cNvPr>
          <p:cNvSpPr/>
          <p:nvPr/>
        </p:nvSpPr>
        <p:spPr>
          <a:xfrm>
            <a:off x="8026646" y="2913244"/>
            <a:ext cx="3412155" cy="810937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household Income (000' UGX) 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US$ Labour Productivity Per Worker – Agriculture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53EA35-191A-ACD9-D227-CF39FC133A01}"/>
              </a:ext>
            </a:extLst>
          </p:cNvPr>
          <p:cNvSpPr/>
          <p:nvPr/>
        </p:nvSpPr>
        <p:spPr>
          <a:xfrm>
            <a:off x="3927103" y="5255454"/>
            <a:ext cx="3128211" cy="613448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Animal breeding stock multiplied and distributed to farmers country wide for cattle, poultry, goats, pigs, fish.</a:t>
            </a:r>
            <a:endParaRPr lang="en-UG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C14A428-FDAB-723E-BC63-3D694C5A8A36}"/>
              </a:ext>
            </a:extLst>
          </p:cNvPr>
          <p:cNvSpPr/>
          <p:nvPr/>
        </p:nvSpPr>
        <p:spPr>
          <a:xfrm>
            <a:off x="7152374" y="1424421"/>
            <a:ext cx="688976" cy="1050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F47B47-413B-365F-A039-6FD6C4D1BBC2}"/>
              </a:ext>
            </a:extLst>
          </p:cNvPr>
          <p:cNvSpPr/>
          <p:nvPr/>
        </p:nvSpPr>
        <p:spPr>
          <a:xfrm>
            <a:off x="7084196" y="2320906"/>
            <a:ext cx="875897" cy="116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A610B41-0AF7-FA66-504D-4B144CC40714}"/>
              </a:ext>
            </a:extLst>
          </p:cNvPr>
          <p:cNvSpPr/>
          <p:nvPr/>
        </p:nvSpPr>
        <p:spPr>
          <a:xfrm>
            <a:off x="7084198" y="3206054"/>
            <a:ext cx="875896" cy="116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8CE78-4DE7-6845-90E7-68EF313CC054}"/>
              </a:ext>
            </a:extLst>
          </p:cNvPr>
          <p:cNvSpPr txBox="1"/>
          <p:nvPr/>
        </p:nvSpPr>
        <p:spPr>
          <a:xfrm>
            <a:off x="782865" y="1414008"/>
            <a:ext cx="1732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267C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</a:t>
            </a:r>
            <a:endParaRPr lang="en-UG" dirty="0">
              <a:solidFill>
                <a:srgbClr val="267C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B0104C-B314-E9DC-28EE-2C2B213DB77A}"/>
              </a:ext>
            </a:extLst>
          </p:cNvPr>
          <p:cNvSpPr txBox="1"/>
          <p:nvPr/>
        </p:nvSpPr>
        <p:spPr>
          <a:xfrm>
            <a:off x="815748" y="2162003"/>
            <a:ext cx="1576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 III Goal</a:t>
            </a:r>
            <a:r>
              <a:rPr lang="en-US" sz="18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42579-2C40-64DB-593E-6DA34A5012FB}"/>
              </a:ext>
            </a:extLst>
          </p:cNvPr>
          <p:cNvSpPr txBox="1"/>
          <p:nvPr/>
        </p:nvSpPr>
        <p:spPr>
          <a:xfrm>
            <a:off x="709143" y="3080413"/>
            <a:ext cx="2204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73460B-BC7A-F971-FB27-F9E69F5B50B8}"/>
              </a:ext>
            </a:extLst>
          </p:cNvPr>
          <p:cNvSpPr txBox="1"/>
          <p:nvPr/>
        </p:nvSpPr>
        <p:spPr>
          <a:xfrm>
            <a:off x="709143" y="3955543"/>
            <a:ext cx="6140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AA8E52-37E5-90E2-E75D-FC91C81C54A2}"/>
              </a:ext>
            </a:extLst>
          </p:cNvPr>
          <p:cNvSpPr txBox="1"/>
          <p:nvPr/>
        </p:nvSpPr>
        <p:spPr>
          <a:xfrm>
            <a:off x="691813" y="4782443"/>
            <a:ext cx="2643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Outcome </a:t>
            </a:r>
            <a:endParaRPr lang="en-US" sz="1800" b="1" kern="12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D2CB6-FE82-F7A1-5FB1-75E368C6EA46}"/>
              </a:ext>
            </a:extLst>
          </p:cNvPr>
          <p:cNvSpPr txBox="1"/>
          <p:nvPr/>
        </p:nvSpPr>
        <p:spPr>
          <a:xfrm>
            <a:off x="727688" y="5430671"/>
            <a:ext cx="2794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endParaRPr lang="en-UG" sz="1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8F898E-4FCD-73A6-3598-A6790EE36383}"/>
              </a:ext>
            </a:extLst>
          </p:cNvPr>
          <p:cNvSpPr txBox="1"/>
          <p:nvPr/>
        </p:nvSpPr>
        <p:spPr>
          <a:xfrm>
            <a:off x="770823" y="6028603"/>
            <a:ext cx="2794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rgbClr val="A81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UG" sz="1800" b="1" dirty="0">
              <a:solidFill>
                <a:srgbClr val="A81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CA8F171-5050-61D8-D0CE-017809826CDB}"/>
              </a:ext>
            </a:extLst>
          </p:cNvPr>
          <p:cNvSpPr/>
          <p:nvPr/>
        </p:nvSpPr>
        <p:spPr>
          <a:xfrm>
            <a:off x="3925503" y="6028603"/>
            <a:ext cx="3128211" cy="425834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agricultural research and technology development</a:t>
            </a:r>
            <a:endParaRPr lang="en-UG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30D7A4E-2692-02FF-830B-F261F2A76CBC}"/>
              </a:ext>
            </a:extLst>
          </p:cNvPr>
          <p:cNvSpPr/>
          <p:nvPr/>
        </p:nvSpPr>
        <p:spPr>
          <a:xfrm>
            <a:off x="8030709" y="3906756"/>
            <a:ext cx="3412155" cy="429519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Volumes/value of priority agricultural commodities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8058D28-DC6D-12EE-6BA3-C98C75E50A45}"/>
              </a:ext>
            </a:extLst>
          </p:cNvPr>
          <p:cNvSpPr/>
          <p:nvPr/>
        </p:nvSpPr>
        <p:spPr>
          <a:xfrm>
            <a:off x="7053712" y="4077994"/>
            <a:ext cx="906380" cy="1298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885907A-5E1F-34FB-3846-9E56F23E6419}"/>
              </a:ext>
            </a:extLst>
          </p:cNvPr>
          <p:cNvSpPr/>
          <p:nvPr/>
        </p:nvSpPr>
        <p:spPr>
          <a:xfrm>
            <a:off x="7995407" y="4427735"/>
            <a:ext cx="3504780" cy="800046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Proportion of farmers adopting improved agricultural technologies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Proportion of farming households accessing improved breed varieties </a:t>
            </a:r>
            <a:endParaRPr lang="en-UG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C125B55-9407-576D-EA83-12EA87F77366}"/>
              </a:ext>
            </a:extLst>
          </p:cNvPr>
          <p:cNvSpPr/>
          <p:nvPr/>
        </p:nvSpPr>
        <p:spPr>
          <a:xfrm>
            <a:off x="7071788" y="4754657"/>
            <a:ext cx="888304" cy="106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10BC752-42D6-4368-A0C8-745AA6D5AADE}"/>
              </a:ext>
            </a:extLst>
          </p:cNvPr>
          <p:cNvSpPr/>
          <p:nvPr/>
        </p:nvSpPr>
        <p:spPr>
          <a:xfrm>
            <a:off x="7960095" y="5343215"/>
            <a:ext cx="3667224" cy="1111222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regional community breeding satellite centers established and maintained.</a:t>
            </a:r>
            <a:endParaRPr lang="en-UG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poultry varieties developed, multiplied, and promoted.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tropicalized superior breeding stock introduced</a:t>
            </a:r>
            <a:endParaRPr lang="en-UG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104262B3-E6BC-319B-BB37-331A45EA15F6}"/>
              </a:ext>
            </a:extLst>
          </p:cNvPr>
          <p:cNvSpPr/>
          <p:nvPr/>
        </p:nvSpPr>
        <p:spPr>
          <a:xfrm flipV="1">
            <a:off x="7053714" y="5615337"/>
            <a:ext cx="906379" cy="848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32D885-C4E7-2420-5EF9-BDF582EAC994}"/>
              </a:ext>
            </a:extLst>
          </p:cNvPr>
          <p:cNvSpPr txBox="1"/>
          <p:nvPr/>
        </p:nvSpPr>
        <p:spPr>
          <a:xfrm rot="16200000">
            <a:off x="-326847" y="5657658"/>
            <a:ext cx="1111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Level IV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B6ABF4-D32F-CC69-C4F0-E3A3A52437B5}"/>
              </a:ext>
            </a:extLst>
          </p:cNvPr>
          <p:cNvSpPr txBox="1"/>
          <p:nvPr/>
        </p:nvSpPr>
        <p:spPr>
          <a:xfrm rot="16200000">
            <a:off x="-353362" y="3946473"/>
            <a:ext cx="1111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Level III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5CDA14-7ED1-4F0E-1C96-324CD61AAB9B}"/>
              </a:ext>
            </a:extLst>
          </p:cNvPr>
          <p:cNvSpPr txBox="1"/>
          <p:nvPr/>
        </p:nvSpPr>
        <p:spPr>
          <a:xfrm rot="16200000">
            <a:off x="-802945" y="2072587"/>
            <a:ext cx="205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Level I &amp; II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AAB724-4843-BC1A-1037-B050CC44DFA8}"/>
              </a:ext>
            </a:extLst>
          </p:cNvPr>
          <p:cNvSpPr txBox="1"/>
          <p:nvPr/>
        </p:nvSpPr>
        <p:spPr>
          <a:xfrm>
            <a:off x="770794" y="984255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67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lang="en-US" dirty="0"/>
              <a:t> </a:t>
            </a:r>
            <a:endParaRPr lang="en-UG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8F97139-C8D4-86FE-69F8-A13277D26330}"/>
              </a:ext>
            </a:extLst>
          </p:cNvPr>
          <p:cNvSpPr/>
          <p:nvPr/>
        </p:nvSpPr>
        <p:spPr>
          <a:xfrm>
            <a:off x="7960092" y="1086186"/>
            <a:ext cx="3333552" cy="250487"/>
          </a:xfrm>
          <a:prstGeom prst="roundRect">
            <a:avLst/>
          </a:prstGeom>
          <a:solidFill>
            <a:schemeClr val="bg1"/>
          </a:solidFill>
          <a:ln>
            <a:solidFill>
              <a:srgbClr val="00C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solidFill>
                  <a:srgbClr val="A818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Zero Poverty</a:t>
            </a:r>
            <a:endParaRPr lang="en-UG" sz="700" b="1" kern="1200" dirty="0">
              <a:solidFill>
                <a:srgbClr val="A81897"/>
              </a:solidFill>
            </a:endParaRP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4E2B7C6E-FA55-07C0-FB51-2D6ECAA708F4}"/>
              </a:ext>
            </a:extLst>
          </p:cNvPr>
          <p:cNvSpPr/>
          <p:nvPr/>
        </p:nvSpPr>
        <p:spPr>
          <a:xfrm>
            <a:off x="7883091" y="1185668"/>
            <a:ext cx="77001" cy="5400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420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7" grpId="0" animBg="1"/>
      <p:bldP spid="4" grpId="0" animBg="1"/>
      <p:bldP spid="20" grpId="0" animBg="1"/>
      <p:bldP spid="25" grpId="0"/>
      <p:bldP spid="27" grpId="0"/>
      <p:bldP spid="29" grpId="0"/>
      <p:bldP spid="33" grpId="0"/>
      <p:bldP spid="35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/>
      <p:bldP spid="51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49154" y="186378"/>
            <a:ext cx="9808143" cy="7472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Process of updating the NSI Framework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3223" y="1309036"/>
            <a:ext cx="11533227" cy="5155264"/>
          </a:xfrm>
          <a:prstGeom prst="rect">
            <a:avLst/>
          </a:prstGeom>
        </p:spPr>
        <p:txBody>
          <a:bodyPr/>
          <a:lstStyle/>
          <a:p>
            <a:pPr marL="571500" indent="-571500" algn="just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Review and alignment of indicator matrices to the current data requirements</a:t>
            </a:r>
          </a:p>
          <a:p>
            <a:pPr marL="571500" indent="-571500" algn="just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Profiling potential data sources based on computation methodologies</a:t>
            </a:r>
          </a:p>
          <a:p>
            <a:pPr marL="571500" indent="-571500" algn="just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Institutional visits to the MDAs &amp; consultative meetings to update the NSI</a:t>
            </a:r>
          </a:p>
          <a:p>
            <a:pPr marL="571500" indent="-571500" algn="just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Data mining and further analysis of existing data to produce the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indcators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571500" indent="-571500" algn="just">
              <a:lnSpc>
                <a:spcPct val="200000"/>
              </a:lnSpc>
              <a:buSzPct val="110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Reviewing provisional data series for accuracy and consistency </a:t>
            </a:r>
          </a:p>
          <a:p>
            <a:pPr marL="0" indent="0" algn="just">
              <a:lnSpc>
                <a:spcPct val="200000"/>
              </a:lnSpc>
              <a:buSzPct val="110000"/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200000"/>
              </a:lnSpc>
              <a:buSzPct val="110000"/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457200" lvl="1" indent="0">
              <a:lnSpc>
                <a:spcPct val="200000"/>
              </a:lnSpc>
              <a:buSzPct val="110000"/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457200" lvl="1" indent="0">
              <a:lnSpc>
                <a:spcPct val="200000"/>
              </a:lnSpc>
              <a:buSzPct val="110000"/>
              <a:buNone/>
            </a:pPr>
            <a:endParaRPr lang="en-US" sz="2800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457200" lvl="1" indent="0">
              <a:lnSpc>
                <a:spcPct val="200000"/>
              </a:lnSpc>
              <a:buSzPct val="110000"/>
              <a:buNone/>
            </a:pPr>
            <a:endParaRPr lang="en-US" sz="2800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75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风简约工作汇报述职报告PPT模板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ikxwzf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1551</Words>
  <Application>Microsoft Office PowerPoint</Application>
  <PresentationFormat>Widescreen</PresentationFormat>
  <Paragraphs>216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微软雅黑</vt:lpstr>
      <vt:lpstr>Arial</vt:lpstr>
      <vt:lpstr>Bookman Old Style</vt:lpstr>
      <vt:lpstr>Calibri</vt:lpstr>
      <vt:lpstr>Cambria</vt:lpstr>
      <vt:lpstr>Courier New</vt:lpstr>
      <vt:lpstr>等线</vt:lpstr>
      <vt:lpstr>Symbol</vt:lpstr>
      <vt:lpstr>Tahoma</vt:lpstr>
      <vt:lpstr>Times New Roman</vt:lpstr>
      <vt:lpstr>Wingdings</vt:lpstr>
      <vt:lpstr>www.jpppt.com</vt:lpstr>
      <vt:lpstr>www.freeppt7.com</vt:lpstr>
      <vt:lpstr>UGANDA BUREAU OF STATISTICS</vt:lpstr>
      <vt:lpstr>Presentation Outline</vt:lpstr>
      <vt:lpstr>Introduction </vt:lpstr>
      <vt:lpstr>The NSI Framework</vt:lpstr>
      <vt:lpstr>Importance of the NSI  </vt:lpstr>
      <vt:lpstr>The Structure of the NSI Framework</vt:lpstr>
      <vt:lpstr>Conceptual framework for the NSI  </vt:lpstr>
      <vt:lpstr>Chain of results and examples of corresponding indicators</vt:lpstr>
      <vt:lpstr>Process of updating the NSI Framework </vt:lpstr>
      <vt:lpstr>Process … </vt:lpstr>
      <vt:lpstr>PowerPoint Presentation</vt:lpstr>
      <vt:lpstr>Status of the NSI framework by levels </vt:lpstr>
      <vt:lpstr>Progress</vt:lpstr>
      <vt:lpstr>PowerPoint Presentation</vt:lpstr>
      <vt:lpstr>Challenges encountered in updating the 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Betty Nawoova</dc:creator>
  <cp:keywords>www.freeppt7.com</cp:keywords>
  <dc:description>www.freeppt7.com</dc:description>
  <cp:lastModifiedBy>Lillian Katwesige</cp:lastModifiedBy>
  <cp:revision>888</cp:revision>
  <dcterms:created xsi:type="dcterms:W3CDTF">2019-07-22T01:12:00Z</dcterms:created>
  <dcterms:modified xsi:type="dcterms:W3CDTF">2023-11-17T12:15:23Z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BD6CC2BD110B42ADBA70B8AFD33DFB93_12</vt:lpwstr>
  </property>
</Properties>
</file>